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8" r:id="rId3"/>
    <p:sldId id="342" r:id="rId4"/>
    <p:sldId id="333" r:id="rId5"/>
    <p:sldId id="355" r:id="rId6"/>
    <p:sldId id="357" r:id="rId7"/>
    <p:sldId id="356" r:id="rId8"/>
    <p:sldId id="359" r:id="rId9"/>
    <p:sldId id="351" r:id="rId10"/>
    <p:sldId id="362" r:id="rId11"/>
    <p:sldId id="364" r:id="rId12"/>
    <p:sldId id="365" r:id="rId13"/>
    <p:sldId id="354" r:id="rId14"/>
    <p:sldId id="353" r:id="rId15"/>
    <p:sldId id="360" r:id="rId16"/>
    <p:sldId id="361" r:id="rId17"/>
    <p:sldId id="363" r:id="rId18"/>
    <p:sldId id="366" r:id="rId19"/>
    <p:sldId id="306" r:id="rId20"/>
    <p:sldId id="367" r:id="rId2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AE4"/>
    <a:srgbClr val="404040"/>
    <a:srgbClr val="FF9999"/>
    <a:srgbClr val="004F9F"/>
    <a:srgbClr val="D0D8E8"/>
    <a:srgbClr val="ACBDE2"/>
    <a:srgbClr val="B7DBFF"/>
    <a:srgbClr val="2D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307" autoAdjust="0"/>
    <p:restoredTop sz="97969" autoAdjust="0"/>
  </p:normalViewPr>
  <p:slideViewPr>
    <p:cSldViewPr>
      <p:cViewPr varScale="1">
        <p:scale>
          <a:sx n="79" d="100"/>
          <a:sy n="79" d="100"/>
        </p:scale>
        <p:origin x="102" y="474"/>
      </p:cViewPr>
      <p:guideLst>
        <p:guide orient="horz" pos="1620"/>
        <p:guide pos="4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ADEC-596B-4BE9-AA86-BE7F661482F0}" type="datetimeFigureOut">
              <a:rPr lang="de-DE" smtClean="0"/>
              <a:t>15.02.2022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6335B-7BB7-4547-8D13-E66BB9375E3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5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335B-7BB7-4547-8D13-E66BB9375E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90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335B-7BB7-4547-8D13-E66BB9375E3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9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335B-7BB7-4547-8D13-E66BB9375E3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01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335B-7BB7-4547-8D13-E66BB9375E3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01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335B-7BB7-4547-8D13-E66BB9375E3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01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5319" y="1"/>
            <a:ext cx="9144000" cy="36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21603"/>
            <a:ext cx="7772400" cy="9739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409732"/>
            <a:ext cx="6400800" cy="7372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2771802" y="3955454"/>
            <a:ext cx="3600398" cy="848544"/>
            <a:chOff x="2196056" y="5435916"/>
            <a:chExt cx="4744369" cy="1118157"/>
          </a:xfrm>
        </p:grpSpPr>
        <p:sp>
          <p:nvSpPr>
            <p:cNvPr id="15" name="Textfeld 8"/>
            <p:cNvSpPr txBox="1">
              <a:spLocks noChangeArrowheads="1"/>
            </p:cNvSpPr>
            <p:nvPr userDrawn="1"/>
          </p:nvSpPr>
          <p:spPr bwMode="auto">
            <a:xfrm>
              <a:off x="6004321" y="6377101"/>
              <a:ext cx="936104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1150" b="1" dirty="0" smtClean="0">
                  <a:latin typeface="Geneva" charset="0"/>
                  <a:cs typeface="Geneva" charset="0"/>
                </a:rPr>
                <a:t>G R O U P</a:t>
              </a:r>
            </a:p>
          </p:txBody>
        </p:sp>
        <p:pic>
          <p:nvPicPr>
            <p:cNvPr id="16" name="Picture 2" descr="C:\Users\K1W1\Desktop\logo\GHH_Fahrzeuge-color_PNG-transparenc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056" y="5509973"/>
              <a:ext cx="2880000" cy="94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SK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321" y="5435916"/>
              <a:ext cx="936104" cy="93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005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"/>
            <a:ext cx="9144000" cy="7895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5398"/>
            <a:ext cx="7128792" cy="52956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97565"/>
            <a:ext cx="8640960" cy="3762417"/>
          </a:xfrm>
        </p:spPr>
        <p:txBody>
          <a:bodyPr anchor="ctr">
            <a:normAutofit/>
          </a:bodyPr>
          <a:lstStyle>
            <a:lvl1pPr marL="342900" indent="-342900">
              <a:buClr>
                <a:srgbClr val="004F9F"/>
              </a:buClr>
              <a:buFont typeface="Arial" panose="020B0604020202020204" pitchFamily="34" charset="0"/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F9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F9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1018456" cy="273844"/>
          </a:xfrm>
        </p:spPr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3648" y="4767264"/>
            <a:ext cx="6336704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95305" y="4767264"/>
            <a:ext cx="997175" cy="273844"/>
          </a:xfrm>
        </p:spPr>
        <p:txBody>
          <a:bodyPr/>
          <a:lstStyle/>
          <a:p>
            <a:fld id="{AFE0C046-98D3-45C2-A239-01075FAF435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Picture 2" descr="C:\Users\K1W1\Desktop\logo\GHH_Fahrzeuge-color_PNG-transparenc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9297"/>
            <a:ext cx="1440000" cy="4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8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275040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93020"/>
            <a:ext cx="8229600" cy="370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41B49E-2E4F-4354-B298-05772314E3D0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E0C046-98D3-45C2-A239-01075FAF435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1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3589"/>
          <a:stretch/>
        </p:blipFill>
        <p:spPr bwMode="auto">
          <a:xfrm>
            <a:off x="2195736" y="411510"/>
            <a:ext cx="4937761" cy="31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771800" y="-92546"/>
            <a:ext cx="3384376" cy="973931"/>
          </a:xfrm>
        </p:spPr>
        <p:txBody>
          <a:bodyPr>
            <a:normAutofit/>
          </a:bodyPr>
          <a:lstStyle/>
          <a:p>
            <a:r>
              <a:rPr lang="de-DE" dirty="0"/>
              <a:t>LF-19 </a:t>
            </a:r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4" name="Untertitel 4"/>
          <p:cNvSpPr>
            <a:spLocks noGrp="1"/>
          </p:cNvSpPr>
          <p:nvPr>
            <p:ph type="subTitle" idx="1"/>
          </p:nvPr>
        </p:nvSpPr>
        <p:spPr>
          <a:xfrm>
            <a:off x="1331640" y="3579862"/>
            <a:ext cx="6400800" cy="982960"/>
          </a:xfrm>
        </p:spPr>
        <p:txBody>
          <a:bodyPr/>
          <a:lstStyle/>
          <a:p>
            <a:r>
              <a:rPr lang="de-DE" sz="1800" dirty="0" smtClean="0"/>
              <a:t>Status: 2018-06-29</a:t>
            </a:r>
          </a:p>
          <a:p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872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Layout Drive Unit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547664" y="964342"/>
            <a:ext cx="1800200" cy="4198228"/>
            <a:chOff x="1403648" y="868680"/>
            <a:chExt cx="1800200" cy="4198228"/>
          </a:xfrm>
        </p:grpSpPr>
        <p:sp>
          <p:nvSpPr>
            <p:cNvPr id="3" name="Rechteck 2"/>
            <p:cNvSpPr/>
            <p:nvPr/>
          </p:nvSpPr>
          <p:spPr>
            <a:xfrm>
              <a:off x="1475656" y="868680"/>
              <a:ext cx="1728192" cy="910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1475656" y="1342848"/>
              <a:ext cx="1368152" cy="1012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667980" y="1131590"/>
              <a:ext cx="351656" cy="910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403648" y="4731990"/>
              <a:ext cx="1264332" cy="33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3181184" y="4677248"/>
            <a:ext cx="2162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00" dirty="0" smtClean="0"/>
              <a:t>Drive </a:t>
            </a:r>
            <a:r>
              <a:rPr lang="de-DE" sz="1000" dirty="0"/>
              <a:t>Unit (Layout „Sigmundshall</a:t>
            </a:r>
            <a:r>
              <a:rPr lang="de-DE" sz="1000" dirty="0" smtClean="0"/>
              <a:t>“)</a:t>
            </a:r>
            <a:endParaRPr lang="de-DE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/>
          <a:stretch/>
        </p:blipFill>
        <p:spPr bwMode="auto">
          <a:xfrm>
            <a:off x="1641396" y="982785"/>
            <a:ext cx="6281722" cy="35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 flipV="1">
            <a:off x="1115616" y="2211711"/>
            <a:ext cx="525781" cy="43204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/>
          <p:cNvSpPr txBox="1">
            <a:spLocks/>
          </p:cNvSpPr>
          <p:nvPr/>
        </p:nvSpPr>
        <p:spPr>
          <a:xfrm>
            <a:off x="581147" y="2560083"/>
            <a:ext cx="966517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800" dirty="0" smtClean="0">
                <a:solidFill>
                  <a:schemeClr val="tx1"/>
                </a:solidFill>
                <a:latin typeface="+mn-lt"/>
              </a:rPr>
              <a:t>ngine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581147" y="3003798"/>
            <a:ext cx="1254549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Pump Transfer Gear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1208421" y="2715767"/>
            <a:ext cx="674141" cy="43204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979712" y="1059582"/>
            <a:ext cx="504056" cy="2160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339752" y="3003798"/>
            <a:ext cx="177148" cy="5040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el 1"/>
          <p:cNvSpPr txBox="1">
            <a:spLocks/>
          </p:cNvSpPr>
          <p:nvPr/>
        </p:nvSpPr>
        <p:spPr>
          <a:xfrm>
            <a:off x="1255549" y="858729"/>
            <a:ext cx="966517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Pump 1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1835696" y="3363838"/>
            <a:ext cx="966517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Pump 2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7457675" y="1929795"/>
            <a:ext cx="1254549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Axle Transfer Gear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5080446" y="3147814"/>
            <a:ext cx="1291754" cy="3121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el 1"/>
          <p:cNvSpPr txBox="1">
            <a:spLocks/>
          </p:cNvSpPr>
          <p:nvPr/>
        </p:nvSpPr>
        <p:spPr>
          <a:xfrm>
            <a:off x="4067944" y="3251481"/>
            <a:ext cx="1224136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Hydraulic Motor 1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4468378" y="1167594"/>
            <a:ext cx="1224136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Hydraulic Motor 2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7452320" y="2770035"/>
            <a:ext cx="1224136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Hydraulic Motor 3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7452320" y="1167594"/>
            <a:ext cx="1224136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Hydraulic Motor 4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itel 1"/>
          <p:cNvSpPr txBox="1">
            <a:spLocks/>
          </p:cNvSpPr>
          <p:nvPr/>
        </p:nvSpPr>
        <p:spPr>
          <a:xfrm>
            <a:off x="4067944" y="2721281"/>
            <a:ext cx="1224136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Hydraulic Motor 5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5508104" y="1376033"/>
            <a:ext cx="687909" cy="765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6876256" y="2138234"/>
            <a:ext cx="792088" cy="304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7378298" y="2976961"/>
            <a:ext cx="269248" cy="268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7378297" y="1376033"/>
            <a:ext cx="269249" cy="43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5080446" y="2211711"/>
            <a:ext cx="1115567" cy="7200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el 1"/>
          <p:cNvSpPr txBox="1">
            <a:spLocks/>
          </p:cNvSpPr>
          <p:nvPr/>
        </p:nvSpPr>
        <p:spPr>
          <a:xfrm>
            <a:off x="5343956" y="4619213"/>
            <a:ext cx="792088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Axle Rear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Titel 1"/>
          <p:cNvSpPr txBox="1">
            <a:spLocks/>
          </p:cNvSpPr>
          <p:nvPr/>
        </p:nvSpPr>
        <p:spPr>
          <a:xfrm>
            <a:off x="7250431" y="4619213"/>
            <a:ext cx="792088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Axle Front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Titel 1"/>
          <p:cNvSpPr txBox="1">
            <a:spLocks/>
          </p:cNvSpPr>
          <p:nvPr/>
        </p:nvSpPr>
        <p:spPr>
          <a:xfrm>
            <a:off x="6405314" y="4299942"/>
            <a:ext cx="792088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Drive Shaft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 flipH="1" flipV="1">
            <a:off x="6372200" y="4019550"/>
            <a:ext cx="429158" cy="4244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6801358" y="4019550"/>
            <a:ext cx="394780" cy="4244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5734050" y="4271963"/>
            <a:ext cx="61914" cy="4857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7646475" y="4262438"/>
            <a:ext cx="21150" cy="45438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>
            <a:off x="7799199" y="4083918"/>
            <a:ext cx="66123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el 1"/>
          <p:cNvSpPr txBox="1">
            <a:spLocks/>
          </p:cNvSpPr>
          <p:nvPr/>
        </p:nvSpPr>
        <p:spPr>
          <a:xfrm>
            <a:off x="7740352" y="3875479"/>
            <a:ext cx="792088" cy="416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+mn-lt"/>
              </a:rPr>
              <a:t>Travel Direction</a:t>
            </a:r>
            <a:endParaRPr lang="de-DE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4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Layout Payload Unit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97" y="964342"/>
            <a:ext cx="5193581" cy="36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Inhaltsplatzhalter 2"/>
          <p:cNvSpPr txBox="1">
            <a:spLocks/>
          </p:cNvSpPr>
          <p:nvPr/>
        </p:nvSpPr>
        <p:spPr>
          <a:xfrm>
            <a:off x="6516216" y="1080898"/>
            <a:ext cx="1974409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Bucket (Layout LOC-matic) Capacity </a:t>
            </a:r>
            <a:r>
              <a:rPr lang="de-DE" sz="1000" dirty="0"/>
              <a:t>(SAE): 12,9 m³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 flipH="1">
            <a:off x="6084168" y="1259704"/>
            <a:ext cx="432048" cy="80799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nhaltsplatzhalter 2"/>
          <p:cNvSpPr txBox="1">
            <a:spLocks/>
          </p:cNvSpPr>
          <p:nvPr/>
        </p:nvSpPr>
        <p:spPr>
          <a:xfrm>
            <a:off x="4086145" y="4530046"/>
            <a:ext cx="1974409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Boom (Layout LOC-matic)</a:t>
            </a:r>
            <a:endParaRPr lang="de-DE" sz="1000" dirty="0"/>
          </a:p>
        </p:txBody>
      </p:sp>
      <p:cxnSp>
        <p:nvCxnSpPr>
          <p:cNvPr id="54" name="Gerade Verbindung mit Pfeil 53"/>
          <p:cNvCxnSpPr/>
          <p:nvPr/>
        </p:nvCxnSpPr>
        <p:spPr>
          <a:xfrm flipH="1" flipV="1">
            <a:off x="4157980" y="2808636"/>
            <a:ext cx="845820" cy="17379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nhaltsplatzhalter 2"/>
          <p:cNvSpPr txBox="1">
            <a:spLocks/>
          </p:cNvSpPr>
          <p:nvPr/>
        </p:nvSpPr>
        <p:spPr>
          <a:xfrm>
            <a:off x="2069375" y="917312"/>
            <a:ext cx="2326065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Connection Link (Layout LOC-matic)</a:t>
            </a:r>
            <a:endParaRPr lang="de-DE" sz="1000" dirty="0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3286760" y="1227252"/>
            <a:ext cx="1742440" cy="9539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nhaltsplatzhalter 2"/>
          <p:cNvSpPr txBox="1">
            <a:spLocks/>
          </p:cNvSpPr>
          <p:nvPr/>
        </p:nvSpPr>
        <p:spPr>
          <a:xfrm>
            <a:off x="6127452" y="4515092"/>
            <a:ext cx="2326065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err="1" smtClean="0"/>
              <a:t>Stabilizer</a:t>
            </a:r>
            <a:r>
              <a:rPr lang="de-DE" sz="1000" dirty="0" smtClean="0"/>
              <a:t> Link (Layout LOC-matic)</a:t>
            </a:r>
            <a:endParaRPr lang="de-DE" sz="1000" dirty="0"/>
          </a:p>
        </p:txBody>
      </p:sp>
      <p:cxnSp>
        <p:nvCxnSpPr>
          <p:cNvPr id="59" name="Gerade Verbindung mit Pfeil 58"/>
          <p:cNvCxnSpPr/>
          <p:nvPr/>
        </p:nvCxnSpPr>
        <p:spPr>
          <a:xfrm flipH="1" flipV="1">
            <a:off x="4819650" y="2609851"/>
            <a:ext cx="2349500" cy="18922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nhaltsplatzhalter 2"/>
          <p:cNvSpPr txBox="1">
            <a:spLocks/>
          </p:cNvSpPr>
          <p:nvPr/>
        </p:nvSpPr>
        <p:spPr>
          <a:xfrm>
            <a:off x="2569687" y="1526201"/>
            <a:ext cx="1419253" cy="54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2x Lifting Cylinder</a:t>
            </a:r>
          </a:p>
          <a:p>
            <a:pPr marL="0" indent="0">
              <a:buNone/>
            </a:pPr>
            <a:r>
              <a:rPr lang="de-DE" sz="1000" dirty="0" err="1" smtClean="0"/>
              <a:t>with</a:t>
            </a:r>
            <a:r>
              <a:rPr lang="de-DE" sz="1000" dirty="0" smtClean="0"/>
              <a:t> Position Sensor</a:t>
            </a:r>
            <a:endParaRPr lang="de-DE" sz="1000" dirty="0"/>
          </a:p>
        </p:txBody>
      </p:sp>
      <p:cxnSp>
        <p:nvCxnSpPr>
          <p:cNvPr id="76" name="Gerade Verbindung mit Pfeil 75"/>
          <p:cNvCxnSpPr/>
          <p:nvPr/>
        </p:nvCxnSpPr>
        <p:spPr>
          <a:xfrm>
            <a:off x="3232407" y="1923678"/>
            <a:ext cx="408941" cy="5040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3232407" y="1923678"/>
            <a:ext cx="763529" cy="88495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nhaltsplatzhalter 2"/>
          <p:cNvSpPr txBox="1">
            <a:spLocks/>
          </p:cNvSpPr>
          <p:nvPr/>
        </p:nvSpPr>
        <p:spPr>
          <a:xfrm>
            <a:off x="982053" y="1526201"/>
            <a:ext cx="1419253" cy="54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/>
              <a:t>1</a:t>
            </a:r>
            <a:r>
              <a:rPr lang="de-DE" sz="1000" dirty="0" smtClean="0"/>
              <a:t>x </a:t>
            </a:r>
            <a:r>
              <a:rPr lang="de-DE" sz="1000" dirty="0" err="1" smtClean="0"/>
              <a:t>Dump</a:t>
            </a:r>
            <a:r>
              <a:rPr lang="de-DE" sz="1000" dirty="0" smtClean="0"/>
              <a:t> Cylinder</a:t>
            </a:r>
          </a:p>
          <a:p>
            <a:pPr marL="0" indent="0">
              <a:buNone/>
            </a:pPr>
            <a:r>
              <a:rPr lang="de-DE" sz="1000" dirty="0" err="1" smtClean="0"/>
              <a:t>with</a:t>
            </a:r>
            <a:r>
              <a:rPr lang="de-DE" sz="1000" dirty="0" smtClean="0"/>
              <a:t> Position Sensor</a:t>
            </a:r>
            <a:endParaRPr lang="de-DE" sz="1000" dirty="0"/>
          </a:p>
        </p:txBody>
      </p:sp>
      <p:cxnSp>
        <p:nvCxnSpPr>
          <p:cNvPr id="79" name="Gerade Verbindung mit Pfeil 78"/>
          <p:cNvCxnSpPr/>
          <p:nvPr/>
        </p:nvCxnSpPr>
        <p:spPr>
          <a:xfrm>
            <a:off x="1619672" y="1923678"/>
            <a:ext cx="1898228" cy="7920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Inhaltsplatzhalter 2"/>
          <p:cNvSpPr txBox="1">
            <a:spLocks/>
          </p:cNvSpPr>
          <p:nvPr/>
        </p:nvSpPr>
        <p:spPr>
          <a:xfrm>
            <a:off x="172264" y="4529733"/>
            <a:ext cx="2498234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Payload Structure (Layout LOC-matic)</a:t>
            </a:r>
            <a:endParaRPr lang="de-DE" sz="1000" dirty="0"/>
          </a:p>
        </p:txBody>
      </p:sp>
      <p:cxnSp>
        <p:nvCxnSpPr>
          <p:cNvPr id="85" name="Gerade Verbindung mit Pfeil 84"/>
          <p:cNvCxnSpPr>
            <a:stCxn id="84" idx="0"/>
          </p:cNvCxnSpPr>
          <p:nvPr/>
        </p:nvCxnSpPr>
        <p:spPr>
          <a:xfrm flipV="1">
            <a:off x="1421381" y="3867894"/>
            <a:ext cx="1357620" cy="66183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nhaltsplatzhalter 2"/>
          <p:cNvSpPr txBox="1">
            <a:spLocks/>
          </p:cNvSpPr>
          <p:nvPr/>
        </p:nvSpPr>
        <p:spPr>
          <a:xfrm>
            <a:off x="2951499" y="4553604"/>
            <a:ext cx="1206481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3-Point </a:t>
            </a:r>
            <a:r>
              <a:rPr lang="de-DE" sz="1000" dirty="0" err="1" smtClean="0"/>
              <a:t>Ladder</a:t>
            </a:r>
            <a:endParaRPr lang="de-DE" sz="1000" dirty="0"/>
          </a:p>
        </p:txBody>
      </p:sp>
      <p:cxnSp>
        <p:nvCxnSpPr>
          <p:cNvPr id="92" name="Gerade Verbindung mit Pfeil 91"/>
          <p:cNvCxnSpPr/>
          <p:nvPr/>
        </p:nvCxnSpPr>
        <p:spPr>
          <a:xfrm flipV="1">
            <a:off x="3517900" y="3651870"/>
            <a:ext cx="36840" cy="9137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Rechteck 7186"/>
          <p:cNvSpPr/>
          <p:nvPr/>
        </p:nvSpPr>
        <p:spPr>
          <a:xfrm>
            <a:off x="607597" y="2434975"/>
            <a:ext cx="1476686" cy="246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and Driving Light</a:t>
            </a:r>
          </a:p>
        </p:txBody>
      </p:sp>
      <p:cxnSp>
        <p:nvCxnSpPr>
          <p:cNvPr id="98" name="Gerade Verbindung mit Pfeil 97"/>
          <p:cNvCxnSpPr>
            <a:stCxn id="7187" idx="3"/>
          </p:cNvCxnSpPr>
          <p:nvPr/>
        </p:nvCxnSpPr>
        <p:spPr>
          <a:xfrm>
            <a:off x="2084283" y="2558086"/>
            <a:ext cx="1557065" cy="7337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V="1">
            <a:off x="2100191" y="2558085"/>
            <a:ext cx="678810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hteck 111"/>
          <p:cNvSpPr/>
          <p:nvPr/>
        </p:nvSpPr>
        <p:spPr>
          <a:xfrm>
            <a:off x="627658" y="2801847"/>
            <a:ext cx="1476686" cy="246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Extinguisher</a:t>
            </a:r>
          </a:p>
        </p:txBody>
      </p:sp>
      <p:cxnSp>
        <p:nvCxnSpPr>
          <p:cNvPr id="113" name="Gerade Verbindung mit Pfeil 112"/>
          <p:cNvCxnSpPr/>
          <p:nvPr/>
        </p:nvCxnSpPr>
        <p:spPr>
          <a:xfrm>
            <a:off x="1691679" y="2924957"/>
            <a:ext cx="978819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599050" y="3528759"/>
            <a:ext cx="1632178" cy="246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Locking Device</a:t>
            </a:r>
          </a:p>
        </p:txBody>
      </p:sp>
      <p:cxnSp>
        <p:nvCxnSpPr>
          <p:cNvPr id="117" name="Gerade Verbindung mit Pfeil 116"/>
          <p:cNvCxnSpPr/>
          <p:nvPr/>
        </p:nvCxnSpPr>
        <p:spPr>
          <a:xfrm>
            <a:off x="2181088" y="3651870"/>
            <a:ext cx="1098225" cy="257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4" y="856471"/>
            <a:ext cx="1239508" cy="120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Payload Structure Improvements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7172" name="Gruppieren 7171"/>
          <p:cNvGrpSpPr/>
          <p:nvPr/>
        </p:nvGrpSpPr>
        <p:grpSpPr>
          <a:xfrm>
            <a:off x="441089" y="1007601"/>
            <a:ext cx="6517606" cy="3680071"/>
            <a:chOff x="862706" y="1203491"/>
            <a:chExt cx="6517606" cy="3680071"/>
          </a:xfrm>
        </p:grpSpPr>
        <p:sp>
          <p:nvSpPr>
            <p:cNvPr id="49" name="Inhaltsplatzhalter 2"/>
            <p:cNvSpPr txBox="1">
              <a:spLocks/>
            </p:cNvSpPr>
            <p:nvPr/>
          </p:nvSpPr>
          <p:spPr>
            <a:xfrm>
              <a:off x="3563888" y="4515092"/>
              <a:ext cx="1974409" cy="357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000" dirty="0" smtClean="0"/>
                <a:t>bolted Mudguard</a:t>
              </a:r>
              <a:endParaRPr lang="de-DE" sz="1000" dirty="0"/>
            </a:p>
          </p:txBody>
        </p:sp>
        <p:sp>
          <p:nvSpPr>
            <p:cNvPr id="57" name="Inhaltsplatzhalter 2"/>
            <p:cNvSpPr txBox="1">
              <a:spLocks/>
            </p:cNvSpPr>
            <p:nvPr/>
          </p:nvSpPr>
          <p:spPr>
            <a:xfrm>
              <a:off x="4716016" y="4525950"/>
              <a:ext cx="2664296" cy="357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000" dirty="0"/>
                <a:t>Rubber Protection Outside Mudguard</a:t>
              </a: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192" y="1203491"/>
              <a:ext cx="5201597" cy="317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Inhaltsplatzhalter 2"/>
            <p:cNvSpPr txBox="1">
              <a:spLocks/>
            </p:cNvSpPr>
            <p:nvPr/>
          </p:nvSpPr>
          <p:spPr>
            <a:xfrm>
              <a:off x="862706" y="3041912"/>
              <a:ext cx="1447408" cy="3429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000" dirty="0"/>
                <a:t>i</a:t>
              </a:r>
              <a:r>
                <a:rPr lang="de-DE" sz="1000" dirty="0" smtClean="0"/>
                <a:t>ntegrated Stops</a:t>
              </a:r>
            </a:p>
            <a:p>
              <a:pPr marL="0" indent="0">
                <a:buNone/>
              </a:pPr>
              <a:r>
                <a:rPr lang="de-DE" sz="1000" dirty="0" smtClean="0"/>
                <a:t>(machined) </a:t>
              </a:r>
              <a:endParaRPr lang="de-DE" sz="1000" dirty="0"/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>
              <a:off x="1962150" y="3187700"/>
              <a:ext cx="971550" cy="81915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1955800" y="3187700"/>
              <a:ext cx="711200" cy="47625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1955800" y="2283718"/>
              <a:ext cx="527968" cy="90398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1949450" y="2597150"/>
              <a:ext cx="895350" cy="584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>
              <a:off x="1393217" y="1903544"/>
              <a:ext cx="1666615" cy="38017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nhaltsplatzhalter 2"/>
            <p:cNvSpPr txBox="1">
              <a:spLocks/>
            </p:cNvSpPr>
            <p:nvPr/>
          </p:nvSpPr>
          <p:spPr>
            <a:xfrm>
              <a:off x="2020685" y="1203491"/>
              <a:ext cx="2232248" cy="357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000" dirty="0"/>
                <a:t>welded </a:t>
              </a:r>
              <a:r>
                <a:rPr lang="de-DE" sz="1000" dirty="0" smtClean="0"/>
                <a:t>Cylinder Bracket</a:t>
              </a:r>
              <a:endParaRPr lang="de-DE" sz="1000" dirty="0"/>
            </a:p>
          </p:txBody>
        </p:sp>
        <p:cxnSp>
          <p:nvCxnSpPr>
            <p:cNvPr id="63" name="Gerade Verbindung mit Pfeil 62"/>
            <p:cNvCxnSpPr/>
            <p:nvPr/>
          </p:nvCxnSpPr>
          <p:spPr>
            <a:xfrm flipV="1">
              <a:off x="4075460" y="2791087"/>
              <a:ext cx="136500" cy="172931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>
              <a:stCxn id="57" idx="0"/>
            </p:cNvCxnSpPr>
            <p:nvPr/>
          </p:nvCxnSpPr>
          <p:spPr>
            <a:xfrm flipH="1" flipV="1">
              <a:off x="4427986" y="3384884"/>
              <a:ext cx="1620178" cy="114106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Inhaltsplatzhalter 2"/>
          <p:cNvSpPr txBox="1">
            <a:spLocks/>
          </p:cNvSpPr>
          <p:nvPr/>
        </p:nvSpPr>
        <p:spPr>
          <a:xfrm>
            <a:off x="6821532" y="3486834"/>
            <a:ext cx="1974409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improved </a:t>
            </a:r>
            <a:r>
              <a:rPr lang="de-DE" sz="1000" dirty="0"/>
              <a:t>Welding Seam</a:t>
            </a:r>
          </a:p>
        </p:txBody>
      </p:sp>
      <p:sp>
        <p:nvSpPr>
          <p:cNvPr id="74" name="Inhaltsplatzhalter 2"/>
          <p:cNvSpPr txBox="1">
            <a:spLocks/>
          </p:cNvSpPr>
          <p:nvPr/>
        </p:nvSpPr>
        <p:spPr>
          <a:xfrm>
            <a:off x="6747213" y="1103119"/>
            <a:ext cx="1974409" cy="357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dirty="0" smtClean="0"/>
              <a:t>improved </a:t>
            </a:r>
            <a:r>
              <a:rPr lang="de-DE" sz="1000" dirty="0"/>
              <a:t>Rock Guard</a:t>
            </a:r>
          </a:p>
        </p:txBody>
      </p:sp>
      <p:cxnSp>
        <p:nvCxnSpPr>
          <p:cNvPr id="86" name="Gerade Verbindung mit Pfeil 85"/>
          <p:cNvCxnSpPr/>
          <p:nvPr/>
        </p:nvCxnSpPr>
        <p:spPr>
          <a:xfrm flipH="1">
            <a:off x="971600" y="1281925"/>
            <a:ext cx="1080120" cy="35372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39560"/>
            <a:ext cx="1864962" cy="17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Ellipse 7174"/>
          <p:cNvSpPr/>
          <p:nvPr/>
        </p:nvSpPr>
        <p:spPr>
          <a:xfrm rot="21282247">
            <a:off x="7344306" y="2823449"/>
            <a:ext cx="1296144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Gerade Verbindung mit Pfeil 80"/>
          <p:cNvCxnSpPr>
            <a:endCxn id="7175" idx="4"/>
          </p:cNvCxnSpPr>
          <p:nvPr/>
        </p:nvCxnSpPr>
        <p:spPr>
          <a:xfrm flipV="1">
            <a:off x="7729430" y="3110866"/>
            <a:ext cx="276241" cy="3161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7452320" y="1285883"/>
            <a:ext cx="540058" cy="121385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053" r="5862"/>
          <a:stretch/>
        </p:blipFill>
        <p:spPr bwMode="auto">
          <a:xfrm>
            <a:off x="4746425" y="1519581"/>
            <a:ext cx="3688694" cy="2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20986" r="10000" b="6719"/>
          <a:stretch/>
        </p:blipFill>
        <p:spPr bwMode="auto">
          <a:xfrm>
            <a:off x="683568" y="1640281"/>
            <a:ext cx="3669804" cy="24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Position </a:t>
            </a:r>
            <a:r>
              <a:rPr lang="de-DE" dirty="0"/>
              <a:t>Operator Cabine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11532" y="4091581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 smtClean="0"/>
              <a:t>with an additional 200mm base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overall height 2820 mm</a:t>
            </a:r>
            <a:endParaRPr lang="de-DE" sz="11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225103" y="3174191"/>
            <a:ext cx="3430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 flipV="1">
            <a:off x="6261855" y="2970475"/>
            <a:ext cx="2420" cy="201350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218276" y="2977818"/>
            <a:ext cx="3430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989593" y="2780060"/>
            <a:ext cx="550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200 mm</a:t>
            </a:r>
            <a:endParaRPr lang="de-DE" sz="800" b="1" dirty="0">
              <a:solidFill>
                <a:srgbClr val="FF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990076" y="1761647"/>
            <a:ext cx="450510" cy="2274862"/>
            <a:chOff x="4882764" y="210185"/>
            <a:chExt cx="450510" cy="2274862"/>
          </a:xfrm>
        </p:grpSpPr>
        <p:cxnSp>
          <p:nvCxnSpPr>
            <p:cNvPr id="18" name="Gerade Verbindung 17"/>
            <p:cNvCxnSpPr/>
            <p:nvPr/>
          </p:nvCxnSpPr>
          <p:spPr>
            <a:xfrm flipH="1" flipV="1">
              <a:off x="5075274" y="212024"/>
              <a:ext cx="501" cy="2176926"/>
            </a:xfrm>
            <a:prstGeom prst="line">
              <a:avLst/>
            </a:prstGeom>
            <a:ln w="1270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5016416" y="210185"/>
              <a:ext cx="31685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 rot="16200000">
              <a:off x="4594442" y="1981281"/>
              <a:ext cx="7920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2650 mm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1400090" y="4155926"/>
            <a:ext cx="2419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/>
              <a:t>without an additional base between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/>
              <a:t>overall height </a:t>
            </a:r>
            <a:r>
              <a:rPr lang="de-DE" sz="1100" dirty="0" smtClean="0"/>
              <a:t>2620 mm</a:t>
            </a:r>
            <a:endParaRPr lang="de-DE" sz="11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818417" y="1584325"/>
            <a:ext cx="2138133" cy="2452184"/>
            <a:chOff x="4454437" y="692785"/>
            <a:chExt cx="2138133" cy="2452184"/>
          </a:xfrm>
        </p:grpSpPr>
        <p:cxnSp>
          <p:nvCxnSpPr>
            <p:cNvPr id="22" name="Gerade Verbindung 21"/>
            <p:cNvCxnSpPr/>
            <p:nvPr/>
          </p:nvCxnSpPr>
          <p:spPr>
            <a:xfrm flipV="1">
              <a:off x="4650940" y="700017"/>
              <a:ext cx="0" cy="2347516"/>
            </a:xfrm>
            <a:prstGeom prst="line">
              <a:avLst/>
            </a:prstGeom>
            <a:ln w="1270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6384545" y="692785"/>
              <a:ext cx="208025" cy="36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 rot="16200000">
              <a:off x="4166115" y="2641203"/>
              <a:ext cx="7920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2850 mm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Gerade Verbindung 24"/>
          <p:cNvCxnSpPr/>
          <p:nvPr/>
        </p:nvCxnSpPr>
        <p:spPr>
          <a:xfrm>
            <a:off x="2123728" y="1560297"/>
            <a:ext cx="4412228" cy="33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 flipV="1">
            <a:off x="2182586" y="1560297"/>
            <a:ext cx="2420" cy="201350"/>
          </a:xfrm>
          <a:prstGeom prst="line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165149" y="1553250"/>
            <a:ext cx="550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200 mm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>
            <a:off x="683568" y="3939902"/>
            <a:ext cx="77515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 rot="16200000">
            <a:off x="6197485" y="3585206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540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>
          <a:xfrm flipH="1" flipV="1">
            <a:off x="6500147" y="3495916"/>
            <a:ext cx="668" cy="432273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2411760" y="3495915"/>
            <a:ext cx="668" cy="432273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6200000">
            <a:off x="2111632" y="3585207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540</a:t>
            </a:r>
            <a:endParaRPr lang="de-DE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Layout Operator Cabine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15566"/>
            <a:ext cx="4042646" cy="372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r="1139" b="1015"/>
          <a:stretch/>
        </p:blipFill>
        <p:spPr bwMode="auto">
          <a:xfrm>
            <a:off x="4716016" y="915566"/>
            <a:ext cx="3725086" cy="36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75856" y="4485768"/>
            <a:ext cx="2422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00" dirty="0" smtClean="0"/>
              <a:t>Climate Cabine (Layout „Sigmundshall“)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174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Cabine, Visual Analysis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3678"/>
            <a:ext cx="8558139" cy="16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425"/>
            <a:ext cx="2434977" cy="15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4219"/>
            <a:ext cx="1967171" cy="14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34099"/>
            <a:ext cx="1569542" cy="15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71" y="802170"/>
            <a:ext cx="1511088" cy="13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83568" y="1021496"/>
            <a:ext cx="2170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/>
              <a:t>view from operator </a:t>
            </a:r>
            <a:r>
              <a:rPr lang="en-US" sz="1100" dirty="0" smtClean="0"/>
              <a:t>perspective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direct view to displays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31023" y="1592640"/>
            <a:ext cx="2422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00" dirty="0" smtClean="0"/>
              <a:t>Climate Cabine (Layout „Sigmundshall“)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049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Cabine Interior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25426" y="1217669"/>
            <a:ext cx="4163940" cy="3065210"/>
            <a:chOff x="785968" y="180958"/>
            <a:chExt cx="8276470" cy="51560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67" y="906910"/>
              <a:ext cx="7982671" cy="414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mit Pfeil 8"/>
            <p:cNvCxnSpPr/>
            <p:nvPr/>
          </p:nvCxnSpPr>
          <p:spPr>
            <a:xfrm>
              <a:off x="2190219" y="2263635"/>
              <a:ext cx="936103" cy="57606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el 1"/>
            <p:cNvSpPr txBox="1">
              <a:spLocks/>
            </p:cNvSpPr>
            <p:nvPr/>
          </p:nvSpPr>
          <p:spPr>
            <a:xfrm>
              <a:off x="785968" y="2047612"/>
              <a:ext cx="1488842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Big Display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 flipV="1">
              <a:off x="2386087" y="3728565"/>
              <a:ext cx="1177802" cy="80377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el 1"/>
            <p:cNvSpPr txBox="1">
              <a:spLocks/>
            </p:cNvSpPr>
            <p:nvPr/>
          </p:nvSpPr>
          <p:spPr>
            <a:xfrm>
              <a:off x="1913816" y="4208426"/>
              <a:ext cx="3413866" cy="11286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manual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Button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for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Fire-Extinguishing System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>
              <a:off x="5582866" y="987250"/>
              <a:ext cx="862379" cy="149240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itel 1"/>
            <p:cNvSpPr txBox="1">
              <a:spLocks/>
            </p:cNvSpPr>
            <p:nvPr/>
          </p:nvSpPr>
          <p:spPr>
            <a:xfrm>
              <a:off x="3661765" y="180958"/>
              <a:ext cx="3842204" cy="996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Space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for additional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Display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and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Data Logger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V="1">
              <a:off x="5105626" y="3320288"/>
              <a:ext cx="834524" cy="4178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el 1"/>
            <p:cNvSpPr txBox="1">
              <a:spLocks/>
            </p:cNvSpPr>
            <p:nvPr/>
          </p:nvSpPr>
          <p:spPr>
            <a:xfrm>
              <a:off x="4092416" y="3853085"/>
              <a:ext cx="2026421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Radio Unit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V="1">
              <a:off x="7132047" y="3738145"/>
              <a:ext cx="114447" cy="6619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itel 1"/>
            <p:cNvSpPr txBox="1">
              <a:spLocks/>
            </p:cNvSpPr>
            <p:nvPr/>
          </p:nvSpPr>
          <p:spPr>
            <a:xfrm>
              <a:off x="6118836" y="4532341"/>
              <a:ext cx="2026421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Oddments Compartment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501146" y="758775"/>
            <a:ext cx="4501937" cy="4014501"/>
            <a:chOff x="-141295" y="223366"/>
            <a:chExt cx="9141787" cy="5954247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08"/>
            <a:stretch/>
          </p:blipFill>
          <p:spPr bwMode="auto">
            <a:xfrm>
              <a:off x="2429270" y="1155600"/>
              <a:ext cx="4932973" cy="379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Inhaltsplatzhalter 2"/>
            <p:cNvSpPr txBox="1">
              <a:spLocks/>
            </p:cNvSpPr>
            <p:nvPr/>
          </p:nvSpPr>
          <p:spPr>
            <a:xfrm>
              <a:off x="-12134" y="3189817"/>
              <a:ext cx="3238163" cy="8310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000" dirty="0" err="1" smtClean="0">
                  <a:solidFill>
                    <a:schemeClr val="tx1"/>
                  </a:solidFill>
                  <a:latin typeface="+mn-lt"/>
                </a:rPr>
                <a:t>Nozzles</a:t>
              </a:r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sz="1000" dirty="0" err="1">
                  <a:solidFill>
                    <a:schemeClr val="tx1"/>
                  </a:solidFill>
                  <a:latin typeface="+mn-lt"/>
                </a:rPr>
                <a:t>for</a:t>
              </a: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Air </a:t>
              </a:r>
              <a:r>
                <a:rPr lang="de-DE" sz="1000" dirty="0" err="1" smtClean="0">
                  <a:solidFill>
                    <a:schemeClr val="tx1"/>
                  </a:solidFill>
                  <a:latin typeface="+mn-lt"/>
                </a:rPr>
                <a:t>Con</a:t>
              </a:r>
              <a:endParaRPr lang="de-DE" sz="1000" dirty="0" smtClean="0">
                <a:solidFill>
                  <a:schemeClr val="tx1"/>
                </a:solidFill>
                <a:latin typeface="+mn-lt"/>
              </a:endParaRPr>
            </a:p>
            <a:p>
              <a:pPr marL="0" indent="0">
                <a:buNone/>
              </a:pPr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(Operator </a:t>
              </a: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and </a:t>
              </a:r>
              <a:r>
                <a:rPr lang="de-DE" sz="1000" dirty="0" err="1" smtClean="0">
                  <a:solidFill>
                    <a:schemeClr val="tx1"/>
                  </a:solidFill>
                  <a:latin typeface="+mn-lt"/>
                </a:rPr>
                <a:t>Window</a:t>
              </a:r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sp>
          <p:nvSpPr>
            <p:cNvPr id="27" name="Inhaltsplatzhalter 2"/>
            <p:cNvSpPr txBox="1">
              <a:spLocks/>
            </p:cNvSpPr>
            <p:nvPr/>
          </p:nvSpPr>
          <p:spPr>
            <a:xfrm>
              <a:off x="1739427" y="5473704"/>
              <a:ext cx="2496792" cy="7039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Nozzles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for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Air Con</a:t>
              </a:r>
              <a:endParaRPr lang="en-US" sz="1000" dirty="0">
                <a:solidFill>
                  <a:schemeClr val="tx1"/>
                </a:solidFill>
                <a:latin typeface="+mn-lt"/>
              </a:endParaRPr>
            </a:p>
            <a:p>
              <a:pPr marL="0" indent="0"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US" sz="1000" dirty="0" err="1" smtClean="0">
                  <a:solidFill>
                    <a:schemeClr val="tx1"/>
                  </a:solidFill>
                  <a:latin typeface="+mn-lt"/>
                </a:rPr>
                <a:t>Footwell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 Area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)</a:t>
              </a:r>
              <a:endParaRPr lang="de-DE" sz="1000" dirty="0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8" name="Gerade Verbindung mit Pfeil 27"/>
            <p:cNvCxnSpPr>
              <a:stCxn id="26" idx="0"/>
            </p:cNvCxnSpPr>
            <p:nvPr/>
          </p:nvCxnSpPr>
          <p:spPr>
            <a:xfrm flipV="1">
              <a:off x="1606947" y="1779663"/>
              <a:ext cx="2460996" cy="141015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27" idx="0"/>
            </p:cNvCxnSpPr>
            <p:nvPr/>
          </p:nvCxnSpPr>
          <p:spPr>
            <a:xfrm flipV="1">
              <a:off x="2987825" y="3812058"/>
              <a:ext cx="936102" cy="16616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nhaltsplatzhalter 2"/>
            <p:cNvSpPr txBox="1">
              <a:spLocks/>
            </p:cNvSpPr>
            <p:nvPr/>
          </p:nvSpPr>
          <p:spPr>
            <a:xfrm>
              <a:off x="6192180" y="5228867"/>
              <a:ext cx="2808312" cy="48006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Heat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and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Sound Insulation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of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Inside Cabine</a:t>
              </a:r>
              <a:endParaRPr lang="de-DE" sz="1000" dirty="0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 flipH="1" flipV="1">
              <a:off x="6192181" y="4642882"/>
              <a:ext cx="919006" cy="58598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nhaltsplatzhalter 2"/>
            <p:cNvSpPr txBox="1">
              <a:spLocks/>
            </p:cNvSpPr>
            <p:nvPr/>
          </p:nvSpPr>
          <p:spPr>
            <a:xfrm>
              <a:off x="2837445" y="445178"/>
              <a:ext cx="4009302" cy="53040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4F9F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Symbol" panose="05050102010706020507" pitchFamily="18" charset="2"/>
                <a:buChar char="-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Integrated Design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of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Operator Panel </a:t>
              </a: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and </a:t>
              </a:r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Interior Trim</a:t>
              </a:r>
              <a:endParaRPr lang="de-DE" sz="1000" dirty="0" smtClean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94"/>
            <a:stretch/>
          </p:blipFill>
          <p:spPr bwMode="auto">
            <a:xfrm>
              <a:off x="-141295" y="223366"/>
              <a:ext cx="2633661" cy="186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feld 49"/>
          <p:cNvSpPr txBox="1"/>
          <p:nvPr/>
        </p:nvSpPr>
        <p:spPr>
          <a:xfrm>
            <a:off x="2816698" y="4650165"/>
            <a:ext cx="2422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00" dirty="0" smtClean="0"/>
              <a:t>Climate Cabine (Layout „Sigmundshall“)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931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2017\Fahrzeuge\SLP-14\Pulteinbau neu groß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6185"/>
            <a:ext cx="5616624" cy="26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New Drivers Control Desk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8211" y="4767264"/>
            <a:ext cx="1018456" cy="273844"/>
          </a:xfrm>
        </p:spPr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17</a:t>
            </a:fld>
            <a:endParaRPr lang="de-DE" dirty="0"/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1744456" y="2706008"/>
            <a:ext cx="408194" cy="146730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 txBox="1">
            <a:spLocks/>
          </p:cNvSpPr>
          <p:nvPr/>
        </p:nvSpPr>
        <p:spPr>
          <a:xfrm>
            <a:off x="7689303" y="3062283"/>
            <a:ext cx="1152128" cy="492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Radio Unit</a:t>
            </a:r>
            <a:endParaRPr lang="de-DE" sz="11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95003" y="3040496"/>
            <a:ext cx="1593726" cy="587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Button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Seat </a:t>
            </a:r>
            <a:r>
              <a:rPr lang="de-DE" sz="1100" dirty="0" err="1" smtClean="0"/>
              <a:t>Adjustment</a:t>
            </a:r>
            <a:endParaRPr lang="de-DE" sz="11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7706493" y="2459844"/>
            <a:ext cx="1275359" cy="4923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Emergency Switch Brake </a:t>
            </a:r>
            <a:r>
              <a:rPr lang="de-DE" sz="1100" dirty="0" err="1" smtClean="0"/>
              <a:t>Valve</a:t>
            </a:r>
            <a:endParaRPr lang="de-DE" sz="11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2483768" y="1196455"/>
            <a:ext cx="1419375" cy="378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Emergency </a:t>
            </a:r>
            <a:r>
              <a:rPr lang="de-DE" sz="1100" dirty="0" err="1" smtClean="0"/>
              <a:t>Stop</a:t>
            </a:r>
            <a:endParaRPr lang="de-DE" sz="1100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95003" y="2400386"/>
            <a:ext cx="1539344" cy="305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e-DE"/>
            </a:defPPr>
            <a:lvl1pPr indent="0">
              <a:spcBef>
                <a:spcPts val="0"/>
              </a:spcBef>
              <a:buClr>
                <a:srgbClr val="004F9F"/>
              </a:buClr>
              <a:buFont typeface="Arial" panose="020B0604020202020204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m</a:t>
            </a:r>
            <a:r>
              <a:rPr lang="en-US" dirty="0" smtClean="0"/>
              <a:t>anual Button </a:t>
            </a:r>
            <a:r>
              <a:rPr lang="en-US" dirty="0"/>
              <a:t>for </a:t>
            </a:r>
            <a:r>
              <a:rPr lang="en-US" dirty="0" smtClean="0"/>
              <a:t>Fire-Extinguishing System</a:t>
            </a:r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29051" y="1226140"/>
            <a:ext cx="1766106" cy="319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err="1" smtClean="0"/>
              <a:t>Nozzles</a:t>
            </a:r>
            <a:r>
              <a:rPr lang="de-DE" sz="1100" dirty="0" smtClean="0"/>
              <a:t> </a:t>
            </a:r>
            <a:r>
              <a:rPr lang="de-DE" sz="1100" dirty="0" err="1" smtClean="0"/>
              <a:t>for</a:t>
            </a:r>
            <a:r>
              <a:rPr lang="de-DE" sz="1100" dirty="0" smtClean="0"/>
              <a:t> Air </a:t>
            </a:r>
            <a:r>
              <a:rPr lang="de-DE" sz="1100" dirty="0" err="1" smtClean="0"/>
              <a:t>Con</a:t>
            </a:r>
            <a:endParaRPr lang="de-DE" sz="11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4355976" y="2840457"/>
            <a:ext cx="653322" cy="507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Big  Display</a:t>
            </a:r>
            <a:endParaRPr lang="de-DE" sz="1100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520320" y="1832345"/>
            <a:ext cx="1224136" cy="49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err="1" smtClean="0"/>
              <a:t>Programming</a:t>
            </a:r>
            <a:r>
              <a:rPr lang="de-DE" sz="1100" dirty="0" smtClean="0"/>
              <a:t> Interfaces</a:t>
            </a:r>
            <a:endParaRPr lang="de-DE" sz="110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1530483" y="2120377"/>
            <a:ext cx="1198430" cy="599011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619672" y="1541351"/>
            <a:ext cx="1728192" cy="623386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6677025" y="3302645"/>
            <a:ext cx="991321" cy="335905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1" idx="1"/>
          </p:cNvCxnSpPr>
          <p:nvPr/>
        </p:nvCxnSpPr>
        <p:spPr>
          <a:xfrm flipH="1">
            <a:off x="6869063" y="2706009"/>
            <a:ext cx="837430" cy="20933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1619672" y="2919413"/>
            <a:ext cx="1690266" cy="174802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3419872" y="1415367"/>
            <a:ext cx="180578" cy="1637396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nhaltsplatzhalter 2"/>
          <p:cNvSpPr txBox="1">
            <a:spLocks/>
          </p:cNvSpPr>
          <p:nvPr/>
        </p:nvSpPr>
        <p:spPr>
          <a:xfrm>
            <a:off x="3840882" y="1196454"/>
            <a:ext cx="1235174" cy="378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Signal Lampe</a:t>
            </a:r>
            <a:endParaRPr lang="de-DE" sz="1100" dirty="0"/>
          </a:p>
        </p:txBody>
      </p:sp>
      <p:cxnSp>
        <p:nvCxnSpPr>
          <p:cNvPr id="41" name="Gerade Verbindung mit Pfeil 40"/>
          <p:cNvCxnSpPr/>
          <p:nvPr/>
        </p:nvCxnSpPr>
        <p:spPr>
          <a:xfrm flipH="1">
            <a:off x="3676650" y="1445083"/>
            <a:ext cx="615706" cy="1107617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nhaltsplatzhalter 2"/>
          <p:cNvSpPr txBox="1">
            <a:spLocks/>
          </p:cNvSpPr>
          <p:nvPr/>
        </p:nvSpPr>
        <p:spPr>
          <a:xfrm>
            <a:off x="5983120" y="1196455"/>
            <a:ext cx="1235174" cy="378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Brake </a:t>
            </a:r>
            <a:r>
              <a:rPr lang="de-DE" sz="1100" dirty="0" err="1" smtClean="0"/>
              <a:t>Lamp</a:t>
            </a:r>
            <a:endParaRPr lang="de-DE" sz="1100" dirty="0"/>
          </a:p>
        </p:txBody>
      </p:sp>
      <p:cxnSp>
        <p:nvCxnSpPr>
          <p:cNvPr id="43" name="Gerade Verbindung mit Pfeil 42"/>
          <p:cNvCxnSpPr/>
          <p:nvPr/>
        </p:nvCxnSpPr>
        <p:spPr>
          <a:xfrm flipH="1">
            <a:off x="5796136" y="1445083"/>
            <a:ext cx="576065" cy="1107342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nhaltsplatzhalter 2"/>
          <p:cNvSpPr txBox="1">
            <a:spLocks/>
          </p:cNvSpPr>
          <p:nvPr/>
        </p:nvSpPr>
        <p:spPr>
          <a:xfrm>
            <a:off x="4857138" y="1196453"/>
            <a:ext cx="1235174" cy="378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err="1" smtClean="0"/>
              <a:t>Parking</a:t>
            </a:r>
            <a:r>
              <a:rPr lang="de-DE" sz="1100" dirty="0" smtClean="0"/>
              <a:t> Brake</a:t>
            </a:r>
            <a:endParaRPr lang="de-DE" sz="1100" dirty="0"/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5297330" y="1445083"/>
            <a:ext cx="412908" cy="1950580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5795963" y="2120377"/>
            <a:ext cx="1944389" cy="751411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nhaltsplatzhalter 2"/>
          <p:cNvSpPr txBox="1">
            <a:spLocks/>
          </p:cNvSpPr>
          <p:nvPr/>
        </p:nvSpPr>
        <p:spPr>
          <a:xfrm>
            <a:off x="7740352" y="1973018"/>
            <a:ext cx="1460811" cy="450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err="1" smtClean="0"/>
              <a:t>Keylock</a:t>
            </a:r>
            <a:endParaRPr lang="de-DE" sz="1100" dirty="0"/>
          </a:p>
        </p:txBody>
      </p:sp>
      <p:sp>
        <p:nvSpPr>
          <p:cNvPr id="64" name="Inhaltsplatzhalter 2"/>
          <p:cNvSpPr txBox="1">
            <a:spLocks/>
          </p:cNvSpPr>
          <p:nvPr/>
        </p:nvSpPr>
        <p:spPr>
          <a:xfrm>
            <a:off x="495003" y="3554612"/>
            <a:ext cx="1224136" cy="494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dirty="0" smtClean="0"/>
              <a:t>Signal </a:t>
            </a:r>
            <a:r>
              <a:rPr lang="de-DE" sz="1100" dirty="0" err="1" smtClean="0"/>
              <a:t>Lamp</a:t>
            </a:r>
            <a:r>
              <a:rPr lang="de-DE" sz="1100" dirty="0" smtClean="0"/>
              <a:t> Standby Pump</a:t>
            </a:r>
          </a:p>
          <a:p>
            <a:pPr marL="0" indent="0">
              <a:spcBef>
                <a:spcPts val="0"/>
              </a:spcBef>
              <a:buNone/>
            </a:pPr>
            <a:endParaRPr lang="de-DE" sz="1100" dirty="0"/>
          </a:p>
        </p:txBody>
      </p:sp>
      <p:cxnSp>
        <p:nvCxnSpPr>
          <p:cNvPr id="65" name="Gerade Verbindung mit Pfeil 64"/>
          <p:cNvCxnSpPr/>
          <p:nvPr/>
        </p:nvCxnSpPr>
        <p:spPr>
          <a:xfrm flipV="1">
            <a:off x="1530483" y="3214688"/>
            <a:ext cx="1541330" cy="509190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Technical </a:t>
            </a:r>
            <a:r>
              <a:rPr lang="de-DE" sz="1800" dirty="0" err="1" smtClean="0"/>
              <a:t>Specification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8211" y="4767264"/>
            <a:ext cx="1018456" cy="273844"/>
          </a:xfrm>
        </p:spPr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7444" y="771302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Main Dimensions</a:t>
            </a:r>
          </a:p>
          <a:p>
            <a:r>
              <a:rPr lang="en-US" sz="800" dirty="0"/>
              <a:t>Length </a:t>
            </a:r>
            <a:r>
              <a:rPr lang="en-US" sz="800" dirty="0" smtClean="0"/>
              <a:t>		12.599 </a:t>
            </a:r>
            <a:r>
              <a:rPr lang="en-US" sz="800" dirty="0"/>
              <a:t>mm</a:t>
            </a:r>
          </a:p>
          <a:p>
            <a:r>
              <a:rPr lang="en-US" sz="800" dirty="0"/>
              <a:t>Width at cabin </a:t>
            </a:r>
            <a:r>
              <a:rPr lang="en-US" sz="800" dirty="0" smtClean="0"/>
              <a:t>		3.327 </a:t>
            </a:r>
            <a:r>
              <a:rPr lang="en-US" sz="800" dirty="0"/>
              <a:t>mm</a:t>
            </a:r>
          </a:p>
          <a:p>
            <a:r>
              <a:rPr lang="en-US" sz="800" dirty="0"/>
              <a:t>Width at the bucket </a:t>
            </a:r>
            <a:r>
              <a:rPr lang="en-US" sz="800" dirty="0" smtClean="0"/>
              <a:t>		4.000 </a:t>
            </a:r>
            <a:r>
              <a:rPr lang="en-US" sz="800" dirty="0"/>
              <a:t>mm</a:t>
            </a:r>
          </a:p>
          <a:p>
            <a:r>
              <a:rPr lang="en-US" sz="800" dirty="0"/>
              <a:t>Height, laden (above drive unit) </a:t>
            </a:r>
            <a:r>
              <a:rPr lang="en-US" sz="800" dirty="0" smtClean="0"/>
              <a:t>	2.235 </a:t>
            </a:r>
            <a:r>
              <a:rPr lang="en-US" sz="800" dirty="0"/>
              <a:t>mm</a:t>
            </a:r>
          </a:p>
          <a:p>
            <a:r>
              <a:rPr lang="en-US" sz="800" dirty="0"/>
              <a:t>(above drivers canopy) </a:t>
            </a:r>
            <a:r>
              <a:rPr lang="en-US" sz="800" dirty="0" smtClean="0"/>
              <a:t>	2.650 / 2.850 </a:t>
            </a:r>
            <a:r>
              <a:rPr lang="en-US" sz="800" dirty="0"/>
              <a:t>mm</a:t>
            </a:r>
          </a:p>
          <a:p>
            <a:r>
              <a:rPr lang="de-DE" sz="800" dirty="0" err="1" smtClean="0"/>
              <a:t>Wheelbase</a:t>
            </a:r>
            <a:r>
              <a:rPr lang="de-DE" sz="800" dirty="0" smtClean="0"/>
              <a:t> 		4410 mm</a:t>
            </a:r>
          </a:p>
          <a:p>
            <a:r>
              <a:rPr lang="de-DE" sz="800" dirty="0" smtClean="0"/>
              <a:t>Track </a:t>
            </a:r>
            <a:r>
              <a:rPr lang="de-DE" sz="800" dirty="0" err="1" smtClean="0"/>
              <a:t>width</a:t>
            </a:r>
            <a:r>
              <a:rPr lang="de-DE" sz="800" dirty="0" smtClean="0"/>
              <a:t> 		2260 mm</a:t>
            </a:r>
            <a:endParaRPr lang="en-US" sz="800" dirty="0" smtClean="0"/>
          </a:p>
          <a:p>
            <a:r>
              <a:rPr lang="de-DE" sz="800" dirty="0" err="1" smtClean="0"/>
              <a:t>Steering</a:t>
            </a:r>
            <a:r>
              <a:rPr lang="de-DE" sz="800" dirty="0" smtClean="0"/>
              <a:t> </a:t>
            </a:r>
            <a:r>
              <a:rPr lang="de-DE" sz="800" dirty="0" err="1" smtClean="0"/>
              <a:t>radius</a:t>
            </a:r>
            <a:r>
              <a:rPr lang="de-DE" sz="800" dirty="0" smtClean="0"/>
              <a:t> (</a:t>
            </a:r>
            <a:r>
              <a:rPr lang="de-DE" sz="800" dirty="0" err="1" smtClean="0"/>
              <a:t>inside</a:t>
            </a:r>
            <a:r>
              <a:rPr lang="de-DE" sz="800" dirty="0" smtClean="0"/>
              <a:t>) 	4245 ±200 mm</a:t>
            </a:r>
          </a:p>
          <a:p>
            <a:r>
              <a:rPr lang="de-DE" sz="800" dirty="0" err="1" smtClean="0"/>
              <a:t>Steering</a:t>
            </a:r>
            <a:r>
              <a:rPr lang="de-DE" sz="800" dirty="0" smtClean="0"/>
              <a:t> </a:t>
            </a:r>
            <a:r>
              <a:rPr lang="de-DE" sz="800" dirty="0" err="1" smtClean="0"/>
              <a:t>radius</a:t>
            </a:r>
            <a:r>
              <a:rPr lang="de-DE" sz="800" dirty="0" smtClean="0"/>
              <a:t> (outside) 	9145 ±200 mm</a:t>
            </a:r>
          </a:p>
          <a:p>
            <a:r>
              <a:rPr lang="en-US" sz="900" b="1" dirty="0" smtClean="0"/>
              <a:t>Weights</a:t>
            </a:r>
            <a:endParaRPr lang="en-US" sz="900" b="1" dirty="0"/>
          </a:p>
          <a:p>
            <a:r>
              <a:rPr lang="en-US" sz="800" dirty="0"/>
              <a:t>Deadweight </a:t>
            </a:r>
            <a:r>
              <a:rPr lang="en-US" sz="800" dirty="0" smtClean="0"/>
              <a:t>approx. 		79.000 </a:t>
            </a:r>
            <a:r>
              <a:rPr lang="en-US" sz="800" dirty="0"/>
              <a:t>kg</a:t>
            </a:r>
          </a:p>
          <a:p>
            <a:r>
              <a:rPr lang="en-US" sz="800" dirty="0"/>
              <a:t>Payload </a:t>
            </a:r>
            <a:r>
              <a:rPr lang="en-US" sz="800" dirty="0" smtClean="0"/>
              <a:t>		19.000 </a:t>
            </a:r>
            <a:r>
              <a:rPr lang="en-US" sz="800" dirty="0"/>
              <a:t>kg</a:t>
            </a:r>
          </a:p>
          <a:p>
            <a:r>
              <a:rPr lang="en-US" sz="800" dirty="0"/>
              <a:t>Front-axle load, </a:t>
            </a:r>
            <a:r>
              <a:rPr lang="en-US" sz="800" dirty="0" err="1"/>
              <a:t>unladen</a:t>
            </a:r>
            <a:r>
              <a:rPr lang="en-US" sz="800" dirty="0"/>
              <a:t> </a:t>
            </a:r>
            <a:r>
              <a:rPr lang="en-US" sz="800" dirty="0" smtClean="0"/>
              <a:t>approx. 	29.500 </a:t>
            </a:r>
            <a:r>
              <a:rPr lang="en-US" sz="800" dirty="0"/>
              <a:t>kg</a:t>
            </a:r>
          </a:p>
          <a:p>
            <a:r>
              <a:rPr lang="en-US" sz="800" dirty="0"/>
              <a:t>Rear-axle load, </a:t>
            </a:r>
            <a:r>
              <a:rPr lang="en-US" sz="800" dirty="0" err="1"/>
              <a:t>unladen</a:t>
            </a:r>
            <a:r>
              <a:rPr lang="en-US" sz="800" dirty="0"/>
              <a:t> </a:t>
            </a:r>
            <a:r>
              <a:rPr lang="en-US" sz="800" dirty="0" err="1" smtClean="0"/>
              <a:t>appr</a:t>
            </a:r>
            <a:r>
              <a:rPr lang="en-US" sz="800" dirty="0" smtClean="0"/>
              <a:t> ox.	30.500 </a:t>
            </a:r>
            <a:r>
              <a:rPr lang="en-US" sz="800" dirty="0"/>
              <a:t>kg</a:t>
            </a:r>
          </a:p>
          <a:p>
            <a:r>
              <a:rPr lang="en-US" sz="900" b="1" dirty="0" err="1" smtClean="0"/>
              <a:t>Tramming</a:t>
            </a:r>
            <a:r>
              <a:rPr lang="en-US" sz="900" b="1" dirty="0" smtClean="0"/>
              <a:t> </a:t>
            </a:r>
            <a:r>
              <a:rPr lang="en-US" sz="900" b="1" dirty="0"/>
              <a:t>Capacities</a:t>
            </a:r>
          </a:p>
          <a:p>
            <a:r>
              <a:rPr lang="en-US" sz="800" dirty="0"/>
              <a:t>Maximum </a:t>
            </a:r>
            <a:r>
              <a:rPr lang="en-US" sz="800" dirty="0" err="1"/>
              <a:t>tramming</a:t>
            </a:r>
            <a:r>
              <a:rPr lang="en-US" sz="800" dirty="0"/>
              <a:t> speed</a:t>
            </a:r>
          </a:p>
          <a:p>
            <a:r>
              <a:rPr lang="en-US" sz="800" dirty="0"/>
              <a:t>variable from </a:t>
            </a:r>
            <a:r>
              <a:rPr lang="en-US" sz="800" dirty="0" smtClean="0"/>
              <a:t>		0-22 </a:t>
            </a:r>
            <a:r>
              <a:rPr lang="en-US" sz="800" dirty="0"/>
              <a:t>km/h</a:t>
            </a:r>
          </a:p>
          <a:p>
            <a:r>
              <a:rPr lang="en-US" sz="800" dirty="0"/>
              <a:t>Maximum admissible gradient </a:t>
            </a:r>
            <a:r>
              <a:rPr lang="en-US" sz="800" dirty="0" smtClean="0"/>
              <a:t>	28</a:t>
            </a:r>
            <a:r>
              <a:rPr lang="en-US" sz="800" dirty="0"/>
              <a:t>%</a:t>
            </a:r>
          </a:p>
          <a:p>
            <a:r>
              <a:rPr lang="en-US" sz="800" dirty="0"/>
              <a:t>Maximum tractive force </a:t>
            </a:r>
            <a:r>
              <a:rPr lang="en-US" sz="800" dirty="0" smtClean="0"/>
              <a:t>	380 </a:t>
            </a:r>
            <a:r>
              <a:rPr lang="en-US" sz="800" dirty="0"/>
              <a:t>k N</a:t>
            </a:r>
          </a:p>
          <a:p>
            <a:r>
              <a:rPr lang="en-US" sz="900" b="1" dirty="0"/>
              <a:t>Bucket</a:t>
            </a:r>
          </a:p>
          <a:p>
            <a:r>
              <a:rPr lang="en-US" sz="900" dirty="0"/>
              <a:t>Bucket capacity (SAE, heaped) </a:t>
            </a:r>
            <a:r>
              <a:rPr lang="en-US" sz="900" dirty="0" smtClean="0"/>
              <a:t>	12,9 </a:t>
            </a:r>
            <a:r>
              <a:rPr lang="en-US" sz="900" dirty="0"/>
              <a:t>m3</a:t>
            </a:r>
          </a:p>
          <a:p>
            <a:r>
              <a:rPr lang="de-DE" sz="900" dirty="0"/>
              <a:t>Break out </a:t>
            </a:r>
            <a:r>
              <a:rPr lang="de-DE" sz="900" dirty="0" err="1"/>
              <a:t>force</a:t>
            </a:r>
            <a:r>
              <a:rPr lang="de-DE" sz="900" dirty="0"/>
              <a:t> </a:t>
            </a:r>
            <a:r>
              <a:rPr lang="de-DE" sz="900" dirty="0" smtClean="0"/>
              <a:t>		250 </a:t>
            </a:r>
            <a:r>
              <a:rPr lang="de-DE" sz="900" dirty="0"/>
              <a:t>kN</a:t>
            </a:r>
            <a:endParaRPr lang="en-US" sz="900" dirty="0"/>
          </a:p>
          <a:p>
            <a:r>
              <a:rPr lang="en-US" sz="900" b="1" dirty="0" smtClean="0"/>
              <a:t>Engine</a:t>
            </a:r>
          </a:p>
          <a:p>
            <a:r>
              <a:rPr lang="es-ES" sz="800" dirty="0" smtClean="0"/>
              <a:t>Deutz TCD </a:t>
            </a:r>
            <a:r>
              <a:rPr lang="es-ES" sz="800" dirty="0"/>
              <a:t>12.0 V6 Tier IV </a:t>
            </a:r>
            <a:r>
              <a:rPr lang="es-ES" sz="800" dirty="0" smtClean="0"/>
              <a:t>final</a:t>
            </a:r>
          </a:p>
          <a:p>
            <a:r>
              <a:rPr lang="es-ES" sz="800" dirty="0" smtClean="0"/>
              <a:t>Output 360  kW / 2000 min -1</a:t>
            </a:r>
            <a:endParaRPr lang="de-DE" sz="800" dirty="0"/>
          </a:p>
          <a:p>
            <a:r>
              <a:rPr lang="en-US" sz="900" b="1" dirty="0" smtClean="0"/>
              <a:t>Pump </a:t>
            </a:r>
            <a:r>
              <a:rPr lang="en-US" sz="900" b="1" dirty="0"/>
              <a:t>distribution gear box</a:t>
            </a:r>
          </a:p>
          <a:p>
            <a:r>
              <a:rPr lang="en-US" sz="900" dirty="0"/>
              <a:t>Manufacture </a:t>
            </a:r>
            <a:r>
              <a:rPr lang="en-US" sz="900" dirty="0" err="1"/>
              <a:t>Stiebel</a:t>
            </a:r>
            <a:endParaRPr lang="en-US" sz="900" dirty="0"/>
          </a:p>
          <a:p>
            <a:r>
              <a:rPr lang="en-US" sz="900" dirty="0"/>
              <a:t>Type </a:t>
            </a:r>
            <a:r>
              <a:rPr lang="en-US" sz="900" dirty="0" smtClean="0"/>
              <a:t>4399.C6</a:t>
            </a:r>
            <a:endParaRPr lang="en-US" sz="900" dirty="0"/>
          </a:p>
          <a:p>
            <a:r>
              <a:rPr lang="en-US" sz="900" b="1" dirty="0" smtClean="0"/>
              <a:t>Axle </a:t>
            </a:r>
            <a:r>
              <a:rPr lang="en-US" sz="900" b="1" dirty="0"/>
              <a:t>distribution gear box</a:t>
            </a:r>
          </a:p>
          <a:p>
            <a:r>
              <a:rPr lang="en-US" sz="900" dirty="0"/>
              <a:t>Manufacture Rögelberg</a:t>
            </a:r>
          </a:p>
          <a:p>
            <a:r>
              <a:rPr lang="en-US" sz="900" dirty="0"/>
              <a:t>Type 6420-KA-5</a:t>
            </a:r>
          </a:p>
          <a:p>
            <a:endParaRPr lang="de-DE" sz="8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5075548" y="771550"/>
            <a:ext cx="813690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Axles</a:t>
            </a:r>
            <a:endParaRPr lang="en-US" sz="900" b="1" dirty="0"/>
          </a:p>
          <a:p>
            <a:r>
              <a:rPr lang="en-US" sz="800" dirty="0"/>
              <a:t>Front axle</a:t>
            </a:r>
          </a:p>
          <a:p>
            <a:r>
              <a:rPr lang="en-US" sz="800" dirty="0"/>
              <a:t>Manufacturer Kessler</a:t>
            </a:r>
          </a:p>
          <a:p>
            <a:r>
              <a:rPr lang="en-US" sz="800" dirty="0"/>
              <a:t>Type </a:t>
            </a:r>
            <a:r>
              <a:rPr lang="en-US" sz="800" dirty="0" smtClean="0"/>
              <a:t>			D111</a:t>
            </a:r>
            <a:endParaRPr lang="en-US" sz="800" dirty="0"/>
          </a:p>
          <a:p>
            <a:r>
              <a:rPr lang="en-US" sz="800" dirty="0"/>
              <a:t>Design rigid planetary axles with differential</a:t>
            </a:r>
          </a:p>
          <a:p>
            <a:r>
              <a:rPr lang="en-US" sz="800" dirty="0"/>
              <a:t>gear</a:t>
            </a:r>
          </a:p>
          <a:p>
            <a:r>
              <a:rPr lang="en-US" sz="800" dirty="0"/>
              <a:t>Rear axle</a:t>
            </a:r>
          </a:p>
          <a:p>
            <a:r>
              <a:rPr lang="en-US" sz="800" dirty="0"/>
              <a:t>Manufacturer Kessler</a:t>
            </a:r>
          </a:p>
          <a:p>
            <a:r>
              <a:rPr lang="en-US" sz="800" dirty="0"/>
              <a:t>Type </a:t>
            </a:r>
            <a:r>
              <a:rPr lang="en-US" sz="800" dirty="0" smtClean="0"/>
              <a:t>			D111</a:t>
            </a:r>
            <a:endParaRPr lang="en-US" sz="800" dirty="0"/>
          </a:p>
          <a:p>
            <a:r>
              <a:rPr lang="en-US" sz="800" dirty="0"/>
              <a:t>Design rigid planetary axles with differential</a:t>
            </a:r>
          </a:p>
          <a:p>
            <a:r>
              <a:rPr lang="en-US" sz="800" dirty="0"/>
              <a:t>gear</a:t>
            </a:r>
          </a:p>
          <a:p>
            <a:r>
              <a:rPr lang="en-US" sz="800" dirty="0"/>
              <a:t>Swing angle </a:t>
            </a:r>
            <a:r>
              <a:rPr lang="en-US" sz="800" dirty="0" smtClean="0"/>
              <a:t>			± 8°</a:t>
            </a:r>
          </a:p>
          <a:p>
            <a:r>
              <a:rPr lang="en-US" sz="900" b="1" dirty="0" smtClean="0"/>
              <a:t>Wheels </a:t>
            </a:r>
            <a:r>
              <a:rPr lang="en-US" sz="900" b="1" dirty="0"/>
              <a:t>and tires</a:t>
            </a:r>
          </a:p>
          <a:p>
            <a:r>
              <a:rPr lang="en-US" sz="800" dirty="0"/>
              <a:t>Front wheels</a:t>
            </a:r>
          </a:p>
          <a:p>
            <a:r>
              <a:rPr lang="en-US" sz="800" dirty="0"/>
              <a:t>Rim</a:t>
            </a:r>
          </a:p>
          <a:p>
            <a:r>
              <a:rPr lang="en-US" sz="800" dirty="0"/>
              <a:t>Size </a:t>
            </a:r>
            <a:r>
              <a:rPr lang="en-US" sz="800" dirty="0" smtClean="0"/>
              <a:t>			28.00</a:t>
            </a:r>
            <a:r>
              <a:rPr lang="en-US" sz="800" dirty="0"/>
              <a:t>/-33/3,5</a:t>
            </a:r>
          </a:p>
          <a:p>
            <a:r>
              <a:rPr lang="en-US" sz="800" dirty="0"/>
              <a:t>Tires</a:t>
            </a:r>
          </a:p>
          <a:p>
            <a:r>
              <a:rPr lang="en-US" sz="800" dirty="0"/>
              <a:t>Size </a:t>
            </a:r>
            <a:r>
              <a:rPr lang="en-US" sz="800" dirty="0" smtClean="0"/>
              <a:t>			875/65R33</a:t>
            </a:r>
            <a:endParaRPr lang="en-US" sz="800" dirty="0"/>
          </a:p>
          <a:p>
            <a:r>
              <a:rPr lang="en-US" sz="800" dirty="0" smtClean="0"/>
              <a:t>Rear </a:t>
            </a:r>
            <a:r>
              <a:rPr lang="en-US" sz="800" dirty="0"/>
              <a:t>wheels</a:t>
            </a:r>
          </a:p>
          <a:p>
            <a:r>
              <a:rPr lang="en-US" sz="800" dirty="0"/>
              <a:t>Rim</a:t>
            </a:r>
          </a:p>
          <a:p>
            <a:r>
              <a:rPr lang="en-US" sz="800" dirty="0"/>
              <a:t>Size </a:t>
            </a:r>
            <a:r>
              <a:rPr lang="en-US" sz="800" dirty="0" smtClean="0"/>
              <a:t>			28.00</a:t>
            </a:r>
            <a:r>
              <a:rPr lang="en-US" sz="800" dirty="0"/>
              <a:t>/-33/3,5</a:t>
            </a:r>
          </a:p>
          <a:p>
            <a:r>
              <a:rPr lang="en-US" sz="800" dirty="0"/>
              <a:t>Tires</a:t>
            </a:r>
          </a:p>
          <a:p>
            <a:r>
              <a:rPr lang="en-US" sz="800" dirty="0"/>
              <a:t>Size </a:t>
            </a:r>
            <a:r>
              <a:rPr lang="en-US" sz="800" dirty="0" smtClean="0"/>
              <a:t>			875/65R33</a:t>
            </a:r>
            <a:endParaRPr lang="en-US" sz="800" dirty="0"/>
          </a:p>
          <a:p>
            <a:r>
              <a:rPr lang="en-US" sz="900" b="1" dirty="0" smtClean="0"/>
              <a:t>Filling </a:t>
            </a:r>
            <a:r>
              <a:rPr lang="en-US" sz="900" b="1" dirty="0"/>
              <a:t>volumes</a:t>
            </a:r>
          </a:p>
          <a:p>
            <a:r>
              <a:rPr lang="en-US" sz="800" dirty="0"/>
              <a:t>Hydraulic tank </a:t>
            </a:r>
            <a:r>
              <a:rPr lang="en-US" sz="800" dirty="0" smtClean="0"/>
              <a:t>			700 </a:t>
            </a:r>
            <a:r>
              <a:rPr lang="en-US" sz="800" dirty="0"/>
              <a:t>l</a:t>
            </a:r>
          </a:p>
          <a:p>
            <a:r>
              <a:rPr lang="en-US" sz="800" dirty="0"/>
              <a:t>Front axle differential gear </a:t>
            </a:r>
            <a:r>
              <a:rPr lang="en-US" sz="800" dirty="0" smtClean="0"/>
              <a:t>		73 </a:t>
            </a:r>
            <a:r>
              <a:rPr lang="en-US" sz="800" dirty="0"/>
              <a:t>l</a:t>
            </a:r>
          </a:p>
          <a:p>
            <a:r>
              <a:rPr lang="en-US" sz="800" dirty="0"/>
              <a:t>Front axle planetary gear </a:t>
            </a:r>
            <a:r>
              <a:rPr lang="en-US" sz="800" dirty="0" smtClean="0"/>
              <a:t>		2 </a:t>
            </a:r>
            <a:r>
              <a:rPr lang="en-US" sz="800" dirty="0"/>
              <a:t>x </a:t>
            </a:r>
            <a:r>
              <a:rPr lang="en-US" sz="800" dirty="0" smtClean="0"/>
              <a:t>14,5 </a:t>
            </a:r>
            <a:r>
              <a:rPr lang="en-US" sz="800" dirty="0"/>
              <a:t>l</a:t>
            </a:r>
          </a:p>
          <a:p>
            <a:r>
              <a:rPr lang="en-US" sz="800" dirty="0"/>
              <a:t>Rear axle differential gear </a:t>
            </a:r>
            <a:r>
              <a:rPr lang="en-US" sz="800" dirty="0" smtClean="0"/>
              <a:t>		73 </a:t>
            </a:r>
            <a:r>
              <a:rPr lang="en-US" sz="800" dirty="0"/>
              <a:t>l</a:t>
            </a:r>
          </a:p>
          <a:p>
            <a:r>
              <a:rPr lang="en-US" sz="800" dirty="0"/>
              <a:t>Rear axle planetary gear </a:t>
            </a:r>
            <a:r>
              <a:rPr lang="en-US" sz="800" dirty="0" smtClean="0"/>
              <a:t>		2 </a:t>
            </a:r>
            <a:r>
              <a:rPr lang="en-US" sz="800" dirty="0"/>
              <a:t>x </a:t>
            </a:r>
            <a:r>
              <a:rPr lang="en-US" sz="800" dirty="0" smtClean="0"/>
              <a:t>14,5 l</a:t>
            </a:r>
          </a:p>
          <a:p>
            <a:r>
              <a:rPr lang="de-DE" sz="800" dirty="0" smtClean="0"/>
              <a:t>Urea tank 			105 l</a:t>
            </a:r>
            <a:endParaRPr lang="en-US" sz="800" dirty="0"/>
          </a:p>
          <a:p>
            <a:endParaRPr lang="de-DE" sz="800" b="1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34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7"/>
          <p:cNvSpPr>
            <a:spLocks noGrp="1"/>
          </p:cNvSpPr>
          <p:nvPr>
            <p:ph type="subTitle" idx="1"/>
          </p:nvPr>
        </p:nvSpPr>
        <p:spPr>
          <a:xfrm>
            <a:off x="2843808" y="915566"/>
            <a:ext cx="3456384" cy="18722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GHH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Fahrzeuge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GmbH</a:t>
            </a:r>
          </a:p>
          <a:p>
            <a:pPr algn="l"/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Emscherstr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45891 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Gelsenkirchen</a:t>
            </a:r>
          </a:p>
          <a:p>
            <a:pPr algn="l"/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Geschäftsführer / Managing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Directors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Jan Petzold</a:t>
            </a:r>
          </a:p>
          <a:p>
            <a:pPr algn="l"/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Eric Pohlmann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.:	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(0) 209 / 38 907-0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Fax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+49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(0) 209 / 38 907-109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tabLst>
                <a:tab pos="720725" algn="l"/>
              </a:tabLst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Web:	http://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www.ghh-fahrzeuge.de</a:t>
            </a:r>
            <a:b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info@ghh-fahrzeuge.de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LF-19H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987574"/>
            <a:ext cx="6696744" cy="390643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600" u="sng" dirty="0" smtClean="0">
                <a:solidFill>
                  <a:schemeClr val="tx1"/>
                </a:solidFill>
              </a:rPr>
              <a:t>Table </a:t>
            </a:r>
            <a:r>
              <a:rPr lang="de-DE" sz="1600" u="sng" dirty="0">
                <a:solidFill>
                  <a:schemeClr val="tx1"/>
                </a:solidFill>
              </a:rPr>
              <a:t>of </a:t>
            </a:r>
            <a:r>
              <a:rPr lang="de-DE" sz="1600" u="sng" dirty="0" smtClean="0">
                <a:solidFill>
                  <a:schemeClr val="tx1"/>
                </a:solidFill>
              </a:rPr>
              <a:t>Contents</a:t>
            </a:r>
            <a:r>
              <a:rPr lang="de-DE" sz="1600" u="sng" dirty="0">
                <a:solidFill>
                  <a:schemeClr val="tx1"/>
                </a:solidFill>
              </a:rPr>
              <a:t>:</a:t>
            </a:r>
            <a:endParaRPr lang="de-DE" sz="1600" u="sng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u="sng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3		</a:t>
            </a:r>
            <a:r>
              <a:rPr lang="de-DE" sz="1600" dirty="0">
                <a:solidFill>
                  <a:schemeClr val="tx1"/>
                </a:solidFill>
              </a:rPr>
              <a:t>G</a:t>
            </a:r>
            <a:r>
              <a:rPr lang="de-DE" sz="1600" dirty="0" smtClean="0">
                <a:solidFill>
                  <a:schemeClr val="tx1"/>
                </a:solidFill>
              </a:rPr>
              <a:t>eneral Layout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Page </a:t>
            </a:r>
            <a:r>
              <a:rPr lang="de-DE" sz="1600" dirty="0" smtClean="0">
                <a:solidFill>
                  <a:schemeClr val="tx1"/>
                </a:solidFill>
              </a:rPr>
              <a:t>4</a:t>
            </a:r>
            <a:r>
              <a:rPr lang="de-DE" sz="1600" dirty="0">
                <a:solidFill>
                  <a:schemeClr val="tx1"/>
                </a:solidFill>
              </a:rPr>
              <a:t>		General </a:t>
            </a:r>
            <a:r>
              <a:rPr lang="de-DE" sz="1600" dirty="0" smtClean="0">
                <a:solidFill>
                  <a:schemeClr val="tx1"/>
                </a:solidFill>
              </a:rPr>
              <a:t>Layout and Main Components</a:t>
            </a: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</a:t>
            </a:r>
            <a:r>
              <a:rPr lang="de-DE" sz="1600" dirty="0">
                <a:solidFill>
                  <a:schemeClr val="tx1"/>
                </a:solidFill>
              </a:rPr>
              <a:t>5		</a:t>
            </a:r>
            <a:r>
              <a:rPr lang="de-DE" sz="1600" dirty="0" err="1" smtClean="0">
                <a:solidFill>
                  <a:schemeClr val="tx1"/>
                </a:solidFill>
              </a:rPr>
              <a:t>Steering</a:t>
            </a:r>
            <a:r>
              <a:rPr lang="de-DE" sz="1600" dirty="0" smtClean="0">
                <a:solidFill>
                  <a:schemeClr val="tx1"/>
                </a:solidFill>
              </a:rPr>
              <a:t> Radius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6-8		</a:t>
            </a:r>
            <a:r>
              <a:rPr lang="de-DE" sz="1600" dirty="0">
                <a:solidFill>
                  <a:schemeClr val="tx1"/>
                </a:solidFill>
              </a:rPr>
              <a:t>Kinematics of </a:t>
            </a:r>
            <a:r>
              <a:rPr lang="de-DE" sz="1600" dirty="0" smtClean="0">
                <a:solidFill>
                  <a:schemeClr val="tx1"/>
                </a:solidFill>
              </a:rPr>
              <a:t>Digging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9,10</a:t>
            </a:r>
            <a:r>
              <a:rPr lang="de-DE" sz="1600" dirty="0">
                <a:solidFill>
                  <a:schemeClr val="tx1"/>
                </a:solidFill>
              </a:rPr>
              <a:t>		</a:t>
            </a:r>
            <a:r>
              <a:rPr lang="de-DE" sz="1600" dirty="0" smtClean="0">
                <a:solidFill>
                  <a:schemeClr val="tx1"/>
                </a:solidFill>
              </a:rPr>
              <a:t>Layout Drive Unit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Page </a:t>
            </a:r>
            <a:r>
              <a:rPr lang="de-DE" sz="1600" dirty="0" smtClean="0">
                <a:solidFill>
                  <a:schemeClr val="tx1"/>
                </a:solidFill>
              </a:rPr>
              <a:t>11</a:t>
            </a:r>
            <a:r>
              <a:rPr lang="de-DE" sz="1600" dirty="0">
                <a:solidFill>
                  <a:schemeClr val="tx1"/>
                </a:solidFill>
              </a:rPr>
              <a:t>		Layout </a:t>
            </a:r>
            <a:r>
              <a:rPr lang="de-DE" sz="1600" dirty="0" smtClean="0">
                <a:solidFill>
                  <a:schemeClr val="tx1"/>
                </a:solidFill>
              </a:rPr>
              <a:t>Payload Unit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12</a:t>
            </a:r>
            <a:r>
              <a:rPr lang="de-DE" sz="1600" dirty="0">
                <a:solidFill>
                  <a:schemeClr val="tx1"/>
                </a:solidFill>
              </a:rPr>
              <a:t>		Payload Structure Improvements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13</a:t>
            </a:r>
            <a:r>
              <a:rPr lang="de-DE" sz="1600" dirty="0">
                <a:solidFill>
                  <a:schemeClr val="tx1"/>
                </a:solidFill>
              </a:rPr>
              <a:t>		</a:t>
            </a:r>
            <a:r>
              <a:rPr lang="de-DE" sz="1600" dirty="0" smtClean="0">
                <a:solidFill>
                  <a:schemeClr val="tx1"/>
                </a:solidFill>
              </a:rPr>
              <a:t>Position Operator Cabine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Page </a:t>
            </a:r>
            <a:r>
              <a:rPr lang="de-DE" sz="1600" dirty="0" smtClean="0">
                <a:solidFill>
                  <a:schemeClr val="tx1"/>
                </a:solidFill>
              </a:rPr>
              <a:t>14</a:t>
            </a:r>
            <a:r>
              <a:rPr lang="de-DE" sz="1600" dirty="0">
                <a:solidFill>
                  <a:schemeClr val="tx1"/>
                </a:solidFill>
              </a:rPr>
              <a:t>		</a:t>
            </a:r>
            <a:r>
              <a:rPr lang="de-DE" sz="1600" dirty="0" smtClean="0">
                <a:solidFill>
                  <a:schemeClr val="tx1"/>
                </a:solidFill>
              </a:rPr>
              <a:t>Layout </a:t>
            </a:r>
            <a:r>
              <a:rPr lang="de-DE" sz="1600" dirty="0">
                <a:solidFill>
                  <a:schemeClr val="tx1"/>
                </a:solidFill>
              </a:rPr>
              <a:t>Operator </a:t>
            </a:r>
            <a:r>
              <a:rPr lang="de-DE" sz="1600" dirty="0" smtClean="0">
                <a:solidFill>
                  <a:schemeClr val="tx1"/>
                </a:solidFill>
              </a:rPr>
              <a:t>Cabine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Page </a:t>
            </a:r>
            <a:r>
              <a:rPr lang="de-DE" sz="1600" dirty="0" smtClean="0">
                <a:solidFill>
                  <a:schemeClr val="tx1"/>
                </a:solidFill>
              </a:rPr>
              <a:t>15</a:t>
            </a:r>
            <a:r>
              <a:rPr lang="de-DE" sz="1600" dirty="0">
                <a:solidFill>
                  <a:schemeClr val="tx1"/>
                </a:solidFill>
              </a:rPr>
              <a:t>		Cabine, Visual Analysis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16</a:t>
            </a:r>
            <a:r>
              <a:rPr lang="de-DE" sz="1600" dirty="0">
                <a:solidFill>
                  <a:schemeClr val="tx1"/>
                </a:solidFill>
              </a:rPr>
              <a:t>		Cabine Interior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Page 17	</a:t>
            </a:r>
            <a:r>
              <a:rPr lang="de-DE" sz="1600" dirty="0">
                <a:solidFill>
                  <a:schemeClr val="tx1"/>
                </a:solidFill>
              </a:rPr>
              <a:t>	New Drivers Control </a:t>
            </a:r>
            <a:r>
              <a:rPr lang="de-DE" sz="1600" dirty="0" smtClean="0">
                <a:solidFill>
                  <a:schemeClr val="tx1"/>
                </a:solidFill>
              </a:rPr>
              <a:t>Desk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tx1"/>
                </a:solidFill>
              </a:rPr>
              <a:t>Page </a:t>
            </a:r>
            <a:r>
              <a:rPr lang="de-DE" sz="1600" dirty="0" smtClean="0">
                <a:solidFill>
                  <a:schemeClr val="tx1"/>
                </a:solidFill>
              </a:rPr>
              <a:t>18</a:t>
            </a:r>
            <a:r>
              <a:rPr lang="de-DE" sz="1600" dirty="0">
                <a:solidFill>
                  <a:schemeClr val="tx1"/>
                </a:solidFill>
              </a:rPr>
              <a:t>		Technical Specification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3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Backup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8211" y="4767264"/>
            <a:ext cx="1018456" cy="273844"/>
          </a:xfrm>
        </p:spPr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95536" y="1059582"/>
            <a:ext cx="2952328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F9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100" b="1" dirty="0" err="1" smtClean="0">
                <a:latin typeface="+mn-lt"/>
              </a:rPr>
              <a:t>Shaft</a:t>
            </a:r>
            <a:r>
              <a:rPr lang="de-DE" sz="1100" b="1" dirty="0" smtClean="0">
                <a:latin typeface="+mn-lt"/>
              </a:rPr>
              <a:t> </a:t>
            </a:r>
            <a:r>
              <a:rPr lang="de-DE" sz="1100" b="1" dirty="0" err="1" smtClean="0">
                <a:latin typeface="+mn-lt"/>
              </a:rPr>
              <a:t>dimension</a:t>
            </a:r>
            <a:r>
              <a:rPr lang="de-DE" sz="1100" b="1" dirty="0" smtClean="0">
                <a:latin typeface="+mn-lt"/>
              </a:rPr>
              <a:t> </a:t>
            </a:r>
            <a:r>
              <a:rPr lang="de-DE" sz="1100" b="1" dirty="0" err="1" smtClean="0">
                <a:latin typeface="+mn-lt"/>
              </a:rPr>
              <a:t>Ojibway</a:t>
            </a:r>
            <a:r>
              <a:rPr lang="de-DE" sz="1100" b="1" dirty="0" smtClean="0"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100" b="1" dirty="0" smtClean="0"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000" dirty="0" err="1" smtClean="0">
                <a:latin typeface="+mn-lt"/>
              </a:rPr>
              <a:t>Length</a:t>
            </a:r>
            <a:r>
              <a:rPr lang="de-DE" sz="1000" dirty="0" smtClean="0">
                <a:latin typeface="+mn-lt"/>
              </a:rPr>
              <a:t> max. 1.750 mm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000" dirty="0" smtClean="0">
                <a:latin typeface="+mn-lt"/>
              </a:rPr>
              <a:t>Width max. 1.500 mm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000" dirty="0" err="1" smtClean="0">
                <a:latin typeface="+mn-lt"/>
              </a:rPr>
              <a:t>Heigth</a:t>
            </a:r>
            <a:r>
              <a:rPr lang="de-DE" sz="1000" dirty="0" smtClean="0">
                <a:latin typeface="+mn-lt"/>
              </a:rPr>
              <a:t> max. 7.600 mm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000" dirty="0" err="1" smtClean="0">
                <a:latin typeface="+mn-lt"/>
              </a:rPr>
              <a:t>Mass</a:t>
            </a:r>
            <a:r>
              <a:rPr lang="de-DE" sz="1000" dirty="0" smtClean="0">
                <a:latin typeface="+mn-lt"/>
              </a:rPr>
              <a:t> max. 11.793 kg</a:t>
            </a:r>
            <a:endParaRPr lang="de-DE" sz="1000" dirty="0"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987824" y="1059582"/>
            <a:ext cx="3686225" cy="3695862"/>
            <a:chOff x="2987824" y="1059582"/>
            <a:chExt cx="3686225" cy="3695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059582"/>
              <a:ext cx="3686225" cy="369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8"/>
            <p:cNvCxnSpPr/>
            <p:nvPr/>
          </p:nvCxnSpPr>
          <p:spPr>
            <a:xfrm>
              <a:off x="4499992" y="2427734"/>
              <a:ext cx="0" cy="1656184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H="1">
              <a:off x="4499992" y="2139702"/>
              <a:ext cx="1152128" cy="86409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itel 1"/>
            <p:cNvSpPr txBox="1">
              <a:spLocks/>
            </p:cNvSpPr>
            <p:nvPr/>
          </p:nvSpPr>
          <p:spPr>
            <a:xfrm>
              <a:off x="5224356" y="1923676"/>
              <a:ext cx="855528" cy="2960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cut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333405" y="2679762"/>
              <a:ext cx="34064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23842" y="2641662"/>
              <a:ext cx="24643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Gerade Verbindung 24"/>
          <p:cNvCxnSpPr/>
          <p:nvPr/>
        </p:nvCxnSpPr>
        <p:spPr>
          <a:xfrm flipH="1" flipV="1">
            <a:off x="4494151" y="3183818"/>
            <a:ext cx="1523850" cy="7200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5436096" y="2139702"/>
            <a:ext cx="216024" cy="108012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General Layout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1331" r="3589" b="1647"/>
          <a:stretch/>
        </p:blipFill>
        <p:spPr bwMode="auto">
          <a:xfrm>
            <a:off x="1380984" y="828700"/>
            <a:ext cx="6791416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Layout and Main Components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516216" y="120359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Payload Unit LF-19EB</a:t>
            </a:r>
            <a:endParaRPr lang="de-DE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3419872" y="120359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Drive Unit front LF-21H SI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120359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Drive Unit rear LF-21H</a:t>
            </a:r>
            <a:endParaRPr lang="de-DE" sz="1100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157778" y="1779866"/>
            <a:ext cx="8854906" cy="2352248"/>
            <a:chOff x="157778" y="1779866"/>
            <a:chExt cx="8854906" cy="23522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06" y="1779866"/>
              <a:ext cx="7863217" cy="206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4590183" y="3305535"/>
              <a:ext cx="0" cy="5695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5899871" y="3662152"/>
              <a:ext cx="198" cy="212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3194770" y="3662152"/>
              <a:ext cx="0" cy="2129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869207" y="3109185"/>
              <a:ext cx="0" cy="9819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8609733" y="2471129"/>
              <a:ext cx="0" cy="1660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4591721" y="3837025"/>
              <a:ext cx="1308348" cy="1354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194770" y="3826234"/>
              <a:ext cx="1403227" cy="1354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5900069" y="3844958"/>
              <a:ext cx="2709664" cy="30167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869207" y="3819462"/>
              <a:ext cx="2333550" cy="1354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869207" y="4019141"/>
              <a:ext cx="7740526" cy="72008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flipV="1">
              <a:off x="302419" y="2030922"/>
              <a:ext cx="3335289" cy="26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1545854" y="3618845"/>
              <a:ext cx="59046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V="1">
              <a:off x="297656" y="3616835"/>
              <a:ext cx="1252390" cy="26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517181" y="2280583"/>
              <a:ext cx="0" cy="1343063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488156" y="2280583"/>
              <a:ext cx="4789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V="1">
              <a:off x="518244" y="2035685"/>
              <a:ext cx="0" cy="242738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V="1">
              <a:off x="338207" y="2035722"/>
              <a:ext cx="0" cy="1587923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1372320" y="3290233"/>
              <a:ext cx="2853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flipV="1">
              <a:off x="1408832" y="3283460"/>
              <a:ext cx="0" cy="328462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H="1" flipV="1">
              <a:off x="1637632" y="3293356"/>
              <a:ext cx="482017" cy="1139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flipV="1">
              <a:off x="2018631" y="3393058"/>
              <a:ext cx="60015" cy="12889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>
              <a:off x="2114886" y="3154847"/>
              <a:ext cx="0" cy="130743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flipV="1">
              <a:off x="4904507" y="3297747"/>
              <a:ext cx="0" cy="314175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4658445" y="3304521"/>
              <a:ext cx="2853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6739658" y="3428346"/>
              <a:ext cx="5668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V="1">
              <a:off x="7254901" y="3428034"/>
              <a:ext cx="0" cy="190811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V="1">
              <a:off x="7231435" y="3255256"/>
              <a:ext cx="864146" cy="1107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7441555" y="3616238"/>
              <a:ext cx="1147614" cy="32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 flipH="1" flipV="1">
              <a:off x="8052247" y="3259883"/>
              <a:ext cx="24285" cy="128723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8093249" y="3497922"/>
              <a:ext cx="0" cy="130743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>
              <a:off x="7865084" y="3327484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10°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938189" y="3227100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14°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46374" y="2045978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415 / 615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feld 100"/>
            <p:cNvSpPr txBox="1"/>
            <p:nvPr/>
          </p:nvSpPr>
          <p:spPr>
            <a:xfrm rot="16200000">
              <a:off x="-101575" y="2670565"/>
              <a:ext cx="7341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2650 (2850)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 rot="16200000">
              <a:off x="223894" y="2818293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2235 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 rot="16200000">
              <a:off x="4499757" y="3349784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540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4464795" y="3860041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12599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 rot="16200000">
              <a:off x="974104" y="3334821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560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3588600" y="3644597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2275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4943811" y="3657002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2135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6990843" y="3675426"/>
              <a:ext cx="672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4398</a:t>
              </a:r>
            </a:p>
            <a:p>
              <a:pPr algn="ctr"/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1715388" y="3644597"/>
              <a:ext cx="6726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3791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6876376" y="3403401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341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Gerade Verbindung 56"/>
            <p:cNvCxnSpPr/>
            <p:nvPr/>
          </p:nvCxnSpPr>
          <p:spPr>
            <a:xfrm flipV="1">
              <a:off x="701446" y="3096073"/>
              <a:ext cx="0" cy="522527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683568" y="3096073"/>
              <a:ext cx="185639" cy="32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 rot="16200000">
              <a:off x="397853" y="3233061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857 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 rot="16200000">
              <a:off x="8471100" y="2942162"/>
              <a:ext cx="492715" cy="21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1932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Gerade Verbindung 69"/>
            <p:cNvCxnSpPr/>
            <p:nvPr/>
          </p:nvCxnSpPr>
          <p:spPr>
            <a:xfrm flipV="1">
              <a:off x="8786813" y="2471094"/>
              <a:ext cx="271" cy="1146025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V="1">
              <a:off x="8963909" y="2283619"/>
              <a:ext cx="0" cy="1345046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flipV="1">
              <a:off x="8609733" y="2471094"/>
              <a:ext cx="215447" cy="41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V="1">
              <a:off x="8626402" y="3619500"/>
              <a:ext cx="379486" cy="1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>
              <a:off x="6890470" y="2268069"/>
              <a:ext cx="2115418" cy="155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/>
          </p:nvSpPr>
          <p:spPr>
            <a:xfrm rot="16200000">
              <a:off x="8658604" y="2942163"/>
              <a:ext cx="4927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2201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6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Steering</a:t>
            </a:r>
            <a:r>
              <a:rPr lang="de-DE" dirty="0" smtClean="0"/>
              <a:t> Radius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466947" y="660121"/>
            <a:ext cx="6201397" cy="4204827"/>
            <a:chOff x="1466947" y="671179"/>
            <a:chExt cx="6201397" cy="420482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"/>
            <a:stretch/>
          </p:blipFill>
          <p:spPr bwMode="auto">
            <a:xfrm>
              <a:off x="1907704" y="1081088"/>
              <a:ext cx="5721317" cy="365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pieren 12"/>
            <p:cNvGrpSpPr/>
            <p:nvPr/>
          </p:nvGrpSpPr>
          <p:grpSpPr>
            <a:xfrm>
              <a:off x="1466947" y="671179"/>
              <a:ext cx="6201397" cy="4204827"/>
              <a:chOff x="1466947" y="671179"/>
              <a:chExt cx="6201397" cy="4204827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1466947" y="671179"/>
                <a:ext cx="6201397" cy="3619749"/>
                <a:chOff x="1466947" y="671179"/>
                <a:chExt cx="6201397" cy="3619749"/>
              </a:xfrm>
            </p:grpSpPr>
            <p:sp>
              <p:nvSpPr>
                <p:cNvPr id="59" name="Rechteck 58"/>
                <p:cNvSpPr/>
                <p:nvPr/>
              </p:nvSpPr>
              <p:spPr>
                <a:xfrm rot="2510516">
                  <a:off x="2653461" y="671179"/>
                  <a:ext cx="288032" cy="31378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" name="Rechteck 9"/>
                <p:cNvSpPr/>
                <p:nvPr/>
              </p:nvSpPr>
              <p:spPr>
                <a:xfrm>
                  <a:off x="1835696" y="987574"/>
                  <a:ext cx="2076698" cy="2101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4050258" y="925662"/>
                  <a:ext cx="3618086" cy="247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Rechteck 60"/>
                <p:cNvSpPr/>
                <p:nvPr/>
              </p:nvSpPr>
              <p:spPr>
                <a:xfrm rot="2510516">
                  <a:off x="1466947" y="3147564"/>
                  <a:ext cx="571064" cy="11433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 rot="2510516">
                  <a:off x="2926098" y="1504994"/>
                  <a:ext cx="571064" cy="1167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2" name="Rechteck 11"/>
              <p:cNvSpPr/>
              <p:nvPr/>
            </p:nvSpPr>
            <p:spPr>
              <a:xfrm>
                <a:off x="6300192" y="3841472"/>
                <a:ext cx="936104" cy="1034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67" name="Gerade Verbindung 66"/>
          <p:cNvCxnSpPr/>
          <p:nvPr/>
        </p:nvCxnSpPr>
        <p:spPr>
          <a:xfrm flipV="1">
            <a:off x="4330700" y="1661047"/>
            <a:ext cx="116334" cy="8520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3886293" y="1680244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40°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74" name="Gerade Verbindung 73"/>
          <p:cNvCxnSpPr/>
          <p:nvPr/>
        </p:nvCxnSpPr>
        <p:spPr>
          <a:xfrm flipH="1" flipV="1">
            <a:off x="3978405" y="1791345"/>
            <a:ext cx="111027" cy="569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4264025" y="2520950"/>
            <a:ext cx="33321" cy="18214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5226050" y="3740150"/>
            <a:ext cx="87668" cy="1850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5264150" y="4162425"/>
            <a:ext cx="81318" cy="1850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3899116" y="2343363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R 4245</a:t>
            </a:r>
            <a:endParaRPr lang="de-DE" sz="800" b="1" dirty="0">
              <a:solidFill>
                <a:srgbClr val="FF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4854792" y="3563154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R 8110</a:t>
            </a:r>
            <a:endParaRPr lang="de-DE" sz="800" b="1" dirty="0">
              <a:solidFill>
                <a:srgbClr val="FF0000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4899242" y="3985523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R 9145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98" name="Gerade Verbindung 97"/>
          <p:cNvCxnSpPr/>
          <p:nvPr/>
        </p:nvCxnSpPr>
        <p:spPr>
          <a:xfrm>
            <a:off x="2051720" y="2992947"/>
            <a:ext cx="1649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flipV="1">
            <a:off x="2072407" y="2989774"/>
            <a:ext cx="0" cy="84064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2051720" y="3830414"/>
            <a:ext cx="1652663" cy="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/>
          <p:cNvSpPr txBox="1"/>
          <p:nvPr/>
        </p:nvSpPr>
        <p:spPr>
          <a:xfrm rot="16200000">
            <a:off x="1674113" y="3302371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2260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14" name="Gerade Verbindung 113"/>
          <p:cNvCxnSpPr/>
          <p:nvPr/>
        </p:nvCxnSpPr>
        <p:spPr>
          <a:xfrm>
            <a:off x="1902723" y="2802447"/>
            <a:ext cx="17476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1717675" y="3994150"/>
            <a:ext cx="1951783" cy="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1923182" y="2805624"/>
            <a:ext cx="0" cy="1193586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 rot="16200000">
            <a:off x="1523870" y="3312515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3090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19" name="Gerade Verbindung 118"/>
          <p:cNvCxnSpPr/>
          <p:nvPr/>
        </p:nvCxnSpPr>
        <p:spPr>
          <a:xfrm>
            <a:off x="1717675" y="2709741"/>
            <a:ext cx="2556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flipV="1">
            <a:off x="1757962" y="2715766"/>
            <a:ext cx="0" cy="1282214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 rot="16200000">
            <a:off x="1346527" y="3302719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3327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25" name="Gerade Verbindung 124"/>
          <p:cNvCxnSpPr/>
          <p:nvPr/>
        </p:nvCxnSpPr>
        <p:spPr>
          <a:xfrm flipV="1">
            <a:off x="6239590" y="952500"/>
            <a:ext cx="323135" cy="27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 flipH="1" flipV="1">
            <a:off x="6533108" y="985183"/>
            <a:ext cx="993776" cy="1174751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 rot="13705285">
            <a:off x="6575524" y="1426989"/>
            <a:ext cx="672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4000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39" name="Gerade Verbindung 138"/>
          <p:cNvCxnSpPr/>
          <p:nvPr/>
        </p:nvCxnSpPr>
        <p:spPr>
          <a:xfrm flipV="1">
            <a:off x="7233365" y="2136775"/>
            <a:ext cx="323135" cy="275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67214" y="1358478"/>
            <a:ext cx="281038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100" dirty="0" smtClean="0"/>
              <a:t>Turning Angle RH &amp; LH: 40°</a:t>
            </a:r>
          </a:p>
          <a:p>
            <a:pPr marL="171450" indent="-171450">
              <a:buFontTx/>
              <a:buChar char="-"/>
            </a:pPr>
            <a:r>
              <a:rPr lang="de-DE" sz="1100" dirty="0" smtClean="0"/>
              <a:t>Bucket Capacity (SAE): 12,9 m³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Axle D111 P447/PL545-NLB-FS  </a:t>
            </a:r>
            <a:r>
              <a:rPr lang="de-DE" sz="1000" dirty="0"/>
              <a:t>(Co. Kessler</a:t>
            </a:r>
            <a:r>
              <a:rPr lang="de-DE" sz="1000" dirty="0" smtClean="0"/>
              <a:t>)</a:t>
            </a:r>
            <a:endParaRPr lang="de-DE" sz="1000" dirty="0"/>
          </a:p>
          <a:p>
            <a:pPr marL="171450" indent="-171450">
              <a:buFontTx/>
              <a:buChar char="-"/>
            </a:pPr>
            <a:r>
              <a:rPr lang="de-DE" sz="1000" dirty="0"/>
              <a:t>Tyres 875/65 R 33 (Co. Goodyear)</a:t>
            </a:r>
          </a:p>
          <a:p>
            <a:r>
              <a:rPr lang="de-DE" sz="1000" dirty="0"/>
              <a:t/>
            </a:r>
            <a:br>
              <a:rPr lang="de-DE" sz="1000" dirty="0"/>
            </a:b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397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Kinematics of Digging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2067" name="Gruppieren 2066"/>
          <p:cNvGrpSpPr/>
          <p:nvPr/>
        </p:nvGrpSpPr>
        <p:grpSpPr>
          <a:xfrm>
            <a:off x="1147229" y="845543"/>
            <a:ext cx="6697586" cy="2230651"/>
            <a:chOff x="1316400" y="1172219"/>
            <a:chExt cx="6697586" cy="22306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"/>
            <a:stretch/>
          </p:blipFill>
          <p:spPr bwMode="auto">
            <a:xfrm>
              <a:off x="1741934" y="1172219"/>
              <a:ext cx="5880448" cy="19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Gerade Verbindung 9"/>
            <p:cNvCxnSpPr/>
            <p:nvPr/>
          </p:nvCxnSpPr>
          <p:spPr>
            <a:xfrm>
              <a:off x="1316400" y="2522602"/>
              <a:ext cx="59046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7221056" y="2521634"/>
              <a:ext cx="775752" cy="62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 flipV="1">
              <a:off x="7745938" y="2528888"/>
              <a:ext cx="1" cy="128724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7516988" y="3052763"/>
              <a:ext cx="81581" cy="9250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 rot="17904436">
              <a:off x="7464331" y="2775867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38°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>
            <a:xfrm flipV="1">
              <a:off x="7959395" y="1686783"/>
              <a:ext cx="1889" cy="834851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7393781" y="3052763"/>
              <a:ext cx="159544" cy="123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7271245" y="1686783"/>
              <a:ext cx="7255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 rot="16200000">
              <a:off x="7671004" y="1996485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1856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Gerade Verbindung 35"/>
            <p:cNvCxnSpPr/>
            <p:nvPr/>
          </p:nvCxnSpPr>
          <p:spPr>
            <a:xfrm flipV="1">
              <a:off x="7958265" y="2522603"/>
              <a:ext cx="0" cy="534922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7398076" y="3057525"/>
              <a:ext cx="110005" cy="10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7643344" y="3058562"/>
              <a:ext cx="353464" cy="62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 rot="16200000">
              <a:off x="7662048" y="2682341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1217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7442512" y="3047890"/>
              <a:ext cx="0" cy="1719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1888257" y="2126347"/>
              <a:ext cx="0" cy="12374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1888257" y="3141768"/>
              <a:ext cx="5554255" cy="34821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4563333" y="2991295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12096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Gerade Verbindung 55"/>
            <p:cNvCxnSpPr/>
            <p:nvPr/>
          </p:nvCxnSpPr>
          <p:spPr>
            <a:xfrm>
              <a:off x="1888257" y="3328989"/>
              <a:ext cx="5619824" cy="34821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4563332" y="3187426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12224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Gerade Verbindung 59"/>
            <p:cNvCxnSpPr/>
            <p:nvPr/>
          </p:nvCxnSpPr>
          <p:spPr>
            <a:xfrm flipH="1">
              <a:off x="7508082" y="3219822"/>
              <a:ext cx="1742" cy="183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7511568" y="2812146"/>
              <a:ext cx="0" cy="1719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/>
          </p:nvSpPr>
          <p:spPr>
            <a:xfrm rot="16200000">
              <a:off x="4372455" y="2297859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540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Gerade Verbindung 65"/>
            <p:cNvCxnSpPr/>
            <p:nvPr/>
          </p:nvCxnSpPr>
          <p:spPr>
            <a:xfrm flipV="1">
              <a:off x="4703342" y="2289530"/>
              <a:ext cx="0" cy="23210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1115616" y="3074209"/>
            <a:ext cx="6768752" cy="1729789"/>
            <a:chOff x="1115616" y="3074209"/>
            <a:chExt cx="6768752" cy="172978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900" y="3074209"/>
              <a:ext cx="6179820" cy="144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10"/>
            <p:cNvCxnSpPr/>
            <p:nvPr/>
          </p:nvCxnSpPr>
          <p:spPr>
            <a:xfrm>
              <a:off x="1115616" y="4443958"/>
              <a:ext cx="59046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>
              <a:off x="6909863" y="3382888"/>
              <a:ext cx="9745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V="1">
              <a:off x="7841292" y="3382888"/>
              <a:ext cx="3332" cy="105571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>
              <a:off x="7017019" y="4442544"/>
              <a:ext cx="867349" cy="14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 rot="16200000">
              <a:off x="7540807" y="3803022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2311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2" name="Gerade Verbindung 81"/>
            <p:cNvCxnSpPr/>
            <p:nvPr/>
          </p:nvCxnSpPr>
          <p:spPr>
            <a:xfrm>
              <a:off x="6543675" y="4407694"/>
              <a:ext cx="788243" cy="267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H="1">
              <a:off x="6585274" y="4279106"/>
              <a:ext cx="12537" cy="122869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>
            <a:xfrm flipV="1">
              <a:off x="6584316" y="4443958"/>
              <a:ext cx="1" cy="11513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feld 88"/>
            <p:cNvSpPr txBox="1"/>
            <p:nvPr/>
          </p:nvSpPr>
          <p:spPr>
            <a:xfrm>
              <a:off x="6209109" y="4407694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1,5°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Gerade Verbindung 90"/>
            <p:cNvCxnSpPr/>
            <p:nvPr/>
          </p:nvCxnSpPr>
          <p:spPr>
            <a:xfrm>
              <a:off x="1754805" y="4030600"/>
              <a:ext cx="0" cy="736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7668344" y="4443958"/>
              <a:ext cx="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>
              <a:off x="1754805" y="4731990"/>
              <a:ext cx="5913539" cy="34821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feld 93"/>
            <p:cNvSpPr txBox="1"/>
            <p:nvPr/>
          </p:nvSpPr>
          <p:spPr>
            <a:xfrm>
              <a:off x="4394160" y="4571309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12902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1" name="Textfeld 100"/>
          <p:cNvSpPr txBox="1"/>
          <p:nvPr/>
        </p:nvSpPr>
        <p:spPr>
          <a:xfrm rot="16200000">
            <a:off x="4234322" y="4206863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540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02" name="Gerade Verbindung 101"/>
          <p:cNvCxnSpPr/>
          <p:nvPr/>
        </p:nvCxnSpPr>
        <p:spPr>
          <a:xfrm flipV="1">
            <a:off x="4562475" y="4198534"/>
            <a:ext cx="2734" cy="24726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Kinematics of Digging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078" name="Gruppieren 2077"/>
          <p:cNvGrpSpPr/>
          <p:nvPr/>
        </p:nvGrpSpPr>
        <p:grpSpPr>
          <a:xfrm>
            <a:off x="1111250" y="1211985"/>
            <a:ext cx="6381142" cy="2881384"/>
            <a:chOff x="1158875" y="1211985"/>
            <a:chExt cx="6381142" cy="288138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582" y="1211985"/>
              <a:ext cx="5522227" cy="271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Gerade Verbindung 9"/>
            <p:cNvCxnSpPr/>
            <p:nvPr/>
          </p:nvCxnSpPr>
          <p:spPr>
            <a:xfrm flipV="1">
              <a:off x="7070676" y="1345406"/>
              <a:ext cx="289768" cy="22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7325912" y="1349996"/>
              <a:ext cx="3332" cy="2463080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 rot="3967589">
              <a:off x="6358650" y="2890285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52°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>
            <a:xfrm flipH="1" flipV="1">
              <a:off x="6138268" y="2548694"/>
              <a:ext cx="305395" cy="21831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158875" y="3812554"/>
              <a:ext cx="59046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 rot="16200000">
              <a:off x="4242825" y="3582824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540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>
            <a:xfrm flipH="1" flipV="1">
              <a:off x="4573712" y="3574495"/>
              <a:ext cx="669" cy="242649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V="1">
              <a:off x="6796832" y="1289770"/>
              <a:ext cx="743185" cy="30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7505456" y="1292846"/>
              <a:ext cx="0" cy="2527374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7061149" y="3812382"/>
              <a:ext cx="478868" cy="6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 rot="16200000">
              <a:off x="7197035" y="2490481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5476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Gerade Verbindung 33"/>
            <p:cNvCxnSpPr/>
            <p:nvPr/>
          </p:nvCxnSpPr>
          <p:spPr>
            <a:xfrm flipV="1">
              <a:off x="6122194" y="1666875"/>
              <a:ext cx="716756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6606778" y="3291830"/>
              <a:ext cx="0" cy="518170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/>
            <p:nvPr/>
          </p:nvSpPr>
          <p:spPr>
            <a:xfrm rot="16200000">
              <a:off x="7028204" y="2488496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5347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Gerade Verbindung 47"/>
            <p:cNvCxnSpPr/>
            <p:nvPr/>
          </p:nvCxnSpPr>
          <p:spPr>
            <a:xfrm>
              <a:off x="7084963" y="1345234"/>
              <a:ext cx="0" cy="27386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H="1">
              <a:off x="1745456" y="3430644"/>
              <a:ext cx="123" cy="6627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H="1">
              <a:off x="1745579" y="4060775"/>
              <a:ext cx="5343399" cy="0"/>
            </a:xfrm>
            <a:prstGeom prst="line">
              <a:avLst/>
            </a:prstGeom>
            <a:ln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4381599" y="3877925"/>
              <a:ext cx="4705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 smtClean="0">
                  <a:solidFill>
                    <a:srgbClr val="FF0000"/>
                  </a:solidFill>
                </a:rPr>
                <a:t>11566</a:t>
              </a:r>
              <a:endParaRPr lang="de-DE" sz="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Kinematics of Digging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30" y="1389559"/>
            <a:ext cx="5571564" cy="26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1111250" y="3812554"/>
            <a:ext cx="59046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 rot="16200000">
            <a:off x="4202346" y="3575681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540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4533233" y="3567352"/>
            <a:ext cx="669" cy="242649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7320229" y="1471613"/>
            <a:ext cx="4496" cy="2341463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8242971">
            <a:off x="6088046" y="3037165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41°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7013524" y="3812382"/>
            <a:ext cx="478868" cy="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228184" y="3435846"/>
            <a:ext cx="0" cy="37415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6200000">
            <a:off x="7017699" y="2488496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5069</a:t>
            </a:r>
            <a:endParaRPr lang="de-DE" sz="800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6472238" y="2771775"/>
            <a:ext cx="196477" cy="21669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6818261" y="2893220"/>
            <a:ext cx="346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713901" y="1472580"/>
            <a:ext cx="639399" cy="1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7108116" y="2889647"/>
            <a:ext cx="0" cy="923429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906783" y="1598787"/>
            <a:ext cx="8367" cy="2666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818677" y="2889425"/>
            <a:ext cx="5986" cy="1218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1697955" y="4060775"/>
            <a:ext cx="5120722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1697955" y="4227934"/>
            <a:ext cx="5208829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1697955" y="3402415"/>
            <a:ext cx="9898" cy="862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 rot="16200000">
            <a:off x="6798341" y="3243638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1978</a:t>
            </a:r>
            <a:endParaRPr lang="de-DE" sz="800" b="1" dirty="0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274378" y="3889443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11076</a:t>
            </a:r>
            <a:endParaRPr lang="de-DE" sz="800" b="1" dirty="0">
              <a:solidFill>
                <a:srgbClr val="FF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274378" y="4060775"/>
            <a:ext cx="470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solidFill>
                  <a:srgbClr val="FF0000"/>
                </a:solidFill>
              </a:rPr>
              <a:t>11268</a:t>
            </a:r>
            <a:endParaRPr lang="de-DE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Layout Drive Unit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C04-0004-49CC-82ED-E652979ADD46}" type="datetime1">
              <a:rPr lang="de-DE" smtClean="0"/>
              <a:t>15.02.2022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C046-98D3-45C2-A239-01075FAF435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3934503" y="4294791"/>
            <a:ext cx="945520" cy="287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000" dirty="0" smtClean="0">
                <a:solidFill>
                  <a:schemeClr val="tx1"/>
                </a:solidFill>
                <a:latin typeface="+mn-lt"/>
              </a:rPr>
              <a:t>Air Filter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2989422" y="4294791"/>
            <a:ext cx="945520" cy="287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000" dirty="0" smtClean="0">
                <a:solidFill>
                  <a:schemeClr val="tx1"/>
                </a:solidFill>
                <a:latin typeface="+mn-lt"/>
              </a:rPr>
              <a:t>Hydraulic Tank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1661790" y="4294789"/>
            <a:ext cx="1149315" cy="287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1000" dirty="0" smtClean="0">
                <a:solidFill>
                  <a:schemeClr val="tx1"/>
                </a:solidFill>
                <a:latin typeface="+mn-lt"/>
              </a:rPr>
              <a:t>Exhaust System</a:t>
            </a:r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93560" y="881213"/>
            <a:ext cx="8029639" cy="3651475"/>
            <a:chOff x="955362" y="902784"/>
            <a:chExt cx="8029639" cy="3651475"/>
          </a:xfrm>
        </p:grpSpPr>
        <p:sp>
          <p:nvSpPr>
            <p:cNvPr id="26" name="Titel 1"/>
            <p:cNvSpPr txBox="1">
              <a:spLocks/>
            </p:cNvSpPr>
            <p:nvPr/>
          </p:nvSpPr>
          <p:spPr>
            <a:xfrm>
              <a:off x="1763688" y="902784"/>
              <a:ext cx="945520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Ladder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Titel 1"/>
            <p:cNvSpPr txBox="1">
              <a:spLocks/>
            </p:cNvSpPr>
            <p:nvPr/>
          </p:nvSpPr>
          <p:spPr>
            <a:xfrm>
              <a:off x="2699065" y="902784"/>
              <a:ext cx="945520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Urea Tank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Titel 1"/>
            <p:cNvSpPr txBox="1">
              <a:spLocks/>
            </p:cNvSpPr>
            <p:nvPr/>
          </p:nvSpPr>
          <p:spPr>
            <a:xfrm>
              <a:off x="3484655" y="902784"/>
              <a:ext cx="945520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Engine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Titel 1"/>
            <p:cNvSpPr txBox="1">
              <a:spLocks/>
            </p:cNvSpPr>
            <p:nvPr/>
          </p:nvSpPr>
          <p:spPr>
            <a:xfrm>
              <a:off x="4180664" y="905164"/>
              <a:ext cx="1255432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Hydraulic Cooler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Titel 1"/>
            <p:cNvSpPr txBox="1">
              <a:spLocks/>
            </p:cNvSpPr>
            <p:nvPr/>
          </p:nvSpPr>
          <p:spPr>
            <a:xfrm>
              <a:off x="5343290" y="905164"/>
              <a:ext cx="1264848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Brake Accumulator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982" y="1179059"/>
              <a:ext cx="5842932" cy="306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itel 1"/>
            <p:cNvSpPr txBox="1">
              <a:spLocks/>
            </p:cNvSpPr>
            <p:nvPr/>
          </p:nvSpPr>
          <p:spPr>
            <a:xfrm>
              <a:off x="7646912" y="1988265"/>
              <a:ext cx="1338089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Pump Transfer Gear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Titel 1"/>
            <p:cNvSpPr txBox="1">
              <a:spLocks/>
            </p:cNvSpPr>
            <p:nvPr/>
          </p:nvSpPr>
          <p:spPr>
            <a:xfrm>
              <a:off x="4866264" y="4338172"/>
              <a:ext cx="945520" cy="20107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Swing Axle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Titel 1"/>
            <p:cNvSpPr txBox="1">
              <a:spLocks/>
            </p:cNvSpPr>
            <p:nvPr/>
          </p:nvSpPr>
          <p:spPr>
            <a:xfrm>
              <a:off x="7639198" y="2278956"/>
              <a:ext cx="1296144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Axle Transfer Gear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Titel 1"/>
            <p:cNvSpPr txBox="1">
              <a:spLocks/>
            </p:cNvSpPr>
            <p:nvPr/>
          </p:nvSpPr>
          <p:spPr>
            <a:xfrm>
              <a:off x="7504510" y="3369329"/>
              <a:ext cx="945520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Ladder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Titel 1"/>
            <p:cNvSpPr txBox="1">
              <a:spLocks/>
            </p:cNvSpPr>
            <p:nvPr/>
          </p:nvSpPr>
          <p:spPr>
            <a:xfrm>
              <a:off x="6362450" y="4266418"/>
              <a:ext cx="864097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de-DE" sz="1000" dirty="0" smtClean="0">
                  <a:solidFill>
                    <a:schemeClr val="tx1"/>
                  </a:solidFill>
                  <a:latin typeface="+mn-lt"/>
                </a:rPr>
                <a:t>Fuel Tank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Titel 1"/>
            <p:cNvSpPr txBox="1">
              <a:spLocks/>
            </p:cNvSpPr>
            <p:nvPr/>
          </p:nvSpPr>
          <p:spPr>
            <a:xfrm>
              <a:off x="955362" y="2617100"/>
              <a:ext cx="945520" cy="287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+mn-lt"/>
                </a:rPr>
                <a:t>Cooler</a:t>
              </a: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 flipH="1">
              <a:off x="4051734" y="2139702"/>
              <a:ext cx="3688618" cy="62131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flipH="1">
              <a:off x="4572000" y="1179059"/>
              <a:ext cx="1419362" cy="67242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>
              <a:stCxn id="6146" idx="0"/>
            </p:cNvCxnSpPr>
            <p:nvPr/>
          </p:nvCxnSpPr>
          <p:spPr>
            <a:xfrm flipH="1">
              <a:off x="4211961" y="1179059"/>
              <a:ext cx="657487" cy="55625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28" idx="2"/>
            </p:cNvCxnSpPr>
            <p:nvPr/>
          </p:nvCxnSpPr>
          <p:spPr>
            <a:xfrm flipH="1">
              <a:off x="3469499" y="1190625"/>
              <a:ext cx="487916" cy="157039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27" idx="2"/>
            </p:cNvCxnSpPr>
            <p:nvPr/>
          </p:nvCxnSpPr>
          <p:spPr>
            <a:xfrm flipH="1">
              <a:off x="3028951" y="1190625"/>
              <a:ext cx="142874" cy="69532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26" idx="2"/>
            </p:cNvCxnSpPr>
            <p:nvPr/>
          </p:nvCxnSpPr>
          <p:spPr>
            <a:xfrm>
              <a:off x="2236448" y="1190625"/>
              <a:ext cx="411502" cy="42862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36" idx="0"/>
            </p:cNvCxnSpPr>
            <p:nvPr/>
          </p:nvCxnSpPr>
          <p:spPr>
            <a:xfrm flipH="1" flipV="1">
              <a:off x="6660232" y="3829188"/>
              <a:ext cx="134267" cy="43723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32" idx="0"/>
            </p:cNvCxnSpPr>
            <p:nvPr/>
          </p:nvCxnSpPr>
          <p:spPr>
            <a:xfrm flipH="1" flipV="1">
              <a:off x="5299635" y="3320204"/>
              <a:ext cx="39389" cy="101796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 flipH="1">
              <a:off x="7415214" y="3507854"/>
              <a:ext cx="325138" cy="17594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/>
            <p:nvPr/>
          </p:nvCxnSpPr>
          <p:spPr>
            <a:xfrm flipH="1">
              <a:off x="6732240" y="2427734"/>
              <a:ext cx="1008112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>
              <a:stCxn id="38" idx="0"/>
            </p:cNvCxnSpPr>
            <p:nvPr/>
          </p:nvCxnSpPr>
          <p:spPr>
            <a:xfrm flipV="1">
              <a:off x="3462182" y="3851084"/>
              <a:ext cx="229108" cy="44370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72"/>
            <p:cNvCxnSpPr>
              <a:stCxn id="37" idx="0"/>
            </p:cNvCxnSpPr>
            <p:nvPr/>
          </p:nvCxnSpPr>
          <p:spPr>
            <a:xfrm flipH="1" flipV="1">
              <a:off x="4211960" y="3651727"/>
              <a:ext cx="195303" cy="643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>
              <a:stCxn id="39" idx="0"/>
            </p:cNvCxnSpPr>
            <p:nvPr/>
          </p:nvCxnSpPr>
          <p:spPr>
            <a:xfrm flipV="1">
              <a:off x="2236448" y="3750469"/>
              <a:ext cx="790121" cy="54432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/>
            <p:nvPr/>
          </p:nvCxnSpPr>
          <p:spPr>
            <a:xfrm>
              <a:off x="1619672" y="2761020"/>
              <a:ext cx="102827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feld 106"/>
          <p:cNvSpPr txBox="1"/>
          <p:nvPr/>
        </p:nvSpPr>
        <p:spPr>
          <a:xfrm>
            <a:off x="3181184" y="4677248"/>
            <a:ext cx="2162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00" dirty="0" smtClean="0"/>
              <a:t>Drive </a:t>
            </a:r>
            <a:r>
              <a:rPr lang="de-DE" sz="1000" dirty="0"/>
              <a:t>Unit (Layout „Sigmundshall</a:t>
            </a:r>
            <a:r>
              <a:rPr lang="de-DE" sz="1000" dirty="0" smtClean="0"/>
              <a:t>“)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863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On-screen Show (16:9)</PresentationFormat>
  <Paragraphs>304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Symbol</vt:lpstr>
      <vt:lpstr>Larissa</vt:lpstr>
      <vt:lpstr>LF-19 H</vt:lpstr>
      <vt:lpstr>LF-19H</vt:lpstr>
      <vt:lpstr>General Layout</vt:lpstr>
      <vt:lpstr>General Layout and Main Components</vt:lpstr>
      <vt:lpstr>Steering Radius</vt:lpstr>
      <vt:lpstr>Kinematics of Digging</vt:lpstr>
      <vt:lpstr>Kinematics of Digging</vt:lpstr>
      <vt:lpstr>Kinematics of Digging</vt:lpstr>
      <vt:lpstr>Layout Drive Unit</vt:lpstr>
      <vt:lpstr>Layout Drive Unit</vt:lpstr>
      <vt:lpstr>Layout Payload Unit </vt:lpstr>
      <vt:lpstr>Payload Structure Improvements</vt:lpstr>
      <vt:lpstr>Position Operator Cabine</vt:lpstr>
      <vt:lpstr>Layout Operator Cabine</vt:lpstr>
      <vt:lpstr>Cabine, Visual Analysis</vt:lpstr>
      <vt:lpstr>Cabine Interior</vt:lpstr>
      <vt:lpstr>New Drivers Control Desk</vt:lpstr>
      <vt:lpstr>Technical Specification</vt:lpstr>
      <vt:lpstr>PowerPoint Presentation</vt:lpstr>
      <vt:lpstr>Backup</vt:lpstr>
    </vt:vector>
  </TitlesOfParts>
  <Company>GHH Fahrzeuge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Krolik, Thomas</dc:creator>
  <cp:lastModifiedBy>Schultz, Scott</cp:lastModifiedBy>
  <cp:revision>612</cp:revision>
  <cp:lastPrinted>2018-06-29T06:56:14Z</cp:lastPrinted>
  <dcterms:created xsi:type="dcterms:W3CDTF">2013-11-21T08:27:09Z</dcterms:created>
  <dcterms:modified xsi:type="dcterms:W3CDTF">2022-02-15T16:10:03Z</dcterms:modified>
</cp:coreProperties>
</file>